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1"/>
  </p:notesMasterIdLst>
  <p:sldIdLst>
    <p:sldId id="256" r:id="rId2"/>
    <p:sldId id="289" r:id="rId3"/>
    <p:sldId id="391" r:id="rId4"/>
    <p:sldId id="295" r:id="rId5"/>
    <p:sldId id="392" r:id="rId6"/>
    <p:sldId id="341" r:id="rId7"/>
    <p:sldId id="342" r:id="rId8"/>
    <p:sldId id="393" r:id="rId9"/>
    <p:sldId id="33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06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969"/>
    <p:restoredTop sz="94715"/>
  </p:normalViewPr>
  <p:slideViewPr>
    <p:cSldViewPr snapToGrid="0">
      <p:cViewPr varScale="1">
        <p:scale>
          <a:sx n="95" d="100"/>
          <a:sy n="95" d="100"/>
        </p:scale>
        <p:origin x="184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928A3-B487-3C4B-91F8-370E4A6C2FD9}" type="datetimeFigureOut">
              <a:rPr lang="en-US" smtClean="0"/>
              <a:t>4/11/26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A0144-ADAF-EA44-A121-AEEFB9450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45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75EFD-0084-F54A-A5EE-DCDBDF5C4CA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861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4/11/26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4/11/26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4/11/26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4/11/26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4/11/26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4/11/26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4/11/26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4/11/26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E7168AC-3432-32CB-799C-9B5F8EA1FF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670245"/>
            <a:ext cx="9090212" cy="1224946"/>
          </a:xfrm>
        </p:spPr>
        <p:txBody>
          <a:bodyPr>
            <a:normAutofit fontScale="85000" lnSpcReduction="10000"/>
          </a:bodyPr>
          <a:lstStyle/>
          <a:p>
            <a:r>
              <a:rPr lang="en-US" sz="2600" b="1" dirty="0">
                <a:latin typeface="Garamond" panose="02020404030301010803" pitchFamily="18" charset="0"/>
              </a:rPr>
              <a:t>Catherine Baumann, Director, Chicago Language Center</a:t>
            </a:r>
          </a:p>
          <a:p>
            <a:r>
              <a:rPr lang="en-US" sz="2600" b="1" dirty="0">
                <a:latin typeface="Garamond" panose="02020404030301010803" pitchFamily="18" charset="0"/>
              </a:rPr>
              <a:t>April 10-11, 2026</a:t>
            </a:r>
          </a:p>
          <a:p>
            <a:r>
              <a:rPr lang="en-US" sz="2600" b="1" dirty="0">
                <a:latin typeface="Garamond" panose="02020404030301010803" pitchFamily="18" charset="0"/>
              </a:rPr>
              <a:t>SEALC Speaking &amp; Writing Proficiency Assessment Design Workshop</a:t>
            </a:r>
            <a:endParaRPr lang="en-US" b="1" dirty="0">
              <a:latin typeface="Garamond" panose="02020404030301010803" pitchFamily="18" charset="0"/>
            </a:endParaRPr>
          </a:p>
        </p:txBody>
      </p:sp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E344EF6-0558-E64C-69E6-37CB9E561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751" y="2759182"/>
            <a:ext cx="2605268" cy="78600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C704253-5D7D-268A-1FBE-C82621727DAD}"/>
              </a:ext>
            </a:extLst>
          </p:cNvPr>
          <p:cNvSpPr txBox="1">
            <a:spLocks/>
          </p:cNvSpPr>
          <p:nvPr/>
        </p:nvSpPr>
        <p:spPr>
          <a:xfrm>
            <a:off x="441789" y="1565382"/>
            <a:ext cx="7582328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dirty="0"/>
              <a:t>Connecting the Dots:</a:t>
            </a:r>
          </a:p>
          <a:p>
            <a:pPr fontAlgn="base"/>
            <a:r>
              <a:rPr lang="en-US" dirty="0"/>
              <a:t>From Speaking to</a:t>
            </a:r>
          </a:p>
          <a:p>
            <a:pPr fontAlgn="base"/>
            <a:r>
              <a:rPr lang="en-US" dirty="0"/>
              <a:t>Writing</a:t>
            </a:r>
          </a:p>
        </p:txBody>
      </p:sp>
    </p:spTree>
    <p:extLst>
      <p:ext uri="{BB962C8B-B14F-4D97-AF65-F5344CB8AC3E}">
        <p14:creationId xmlns:p14="http://schemas.microsoft.com/office/powerpoint/2010/main" val="638676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12A12-43DD-3AC5-CF58-A94567AC1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Goals of these workshop sessions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95B2AA-77B6-C29B-B46D-0182EFC03E0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782182" y="3870410"/>
            <a:ext cx="73152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Design Writing tasks at the Intermediate and Advanced levels using the GRASPS framework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B7D837-B863-A5A2-79E7-A188D27A3A11}"/>
              </a:ext>
            </a:extLst>
          </p:cNvPr>
          <p:cNvSpPr txBox="1"/>
          <p:nvPr/>
        </p:nvSpPr>
        <p:spPr>
          <a:xfrm>
            <a:off x="3782182" y="1793140"/>
            <a:ext cx="7785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Examine the Writing Proficiency Assessment Criteria at the Intermediate and Advanced Levels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4F0E61-C1B8-F589-EC3C-D1AA993B0198}"/>
              </a:ext>
            </a:extLst>
          </p:cNvPr>
          <p:cNvSpPr txBox="1"/>
          <p:nvPr/>
        </p:nvSpPr>
        <p:spPr>
          <a:xfrm>
            <a:off x="3782182" y="1123837"/>
            <a:ext cx="7785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Explore the relationship between speaking and writing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0E6029-728F-B221-7B76-557E8668079E}"/>
              </a:ext>
            </a:extLst>
          </p:cNvPr>
          <p:cNvSpPr txBox="1"/>
          <p:nvPr/>
        </p:nvSpPr>
        <p:spPr>
          <a:xfrm>
            <a:off x="3782182" y="2831775"/>
            <a:ext cx="7785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Brainstorm the writing that our learners do in the real-world target language use domain</a:t>
            </a:r>
          </a:p>
        </p:txBody>
      </p:sp>
    </p:spTree>
    <p:extLst>
      <p:ext uri="{BB962C8B-B14F-4D97-AF65-F5344CB8AC3E}">
        <p14:creationId xmlns:p14="http://schemas.microsoft.com/office/powerpoint/2010/main" val="3287998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5DC95B7-2A72-483B-BA19-2BE751205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822AFE-7E96-4A51-9E55-FCAEACD21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4516" y="4212709"/>
            <a:ext cx="10764932" cy="1873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347333" y="4436002"/>
            <a:ext cx="5881382" cy="1527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spc="-6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Comparing Speaking and Writing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69EA61-C175-4B7E-807B-58199DEA7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1600" y="1350427"/>
            <a:ext cx="1137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cs typeface="Helvetica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89E3488F-BDF7-6949-A52C-2C8B7D9E96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17948"/>
              </p:ext>
            </p:extLst>
          </p:nvPr>
        </p:nvGraphicFramePr>
        <p:xfrm>
          <a:off x="1351445" y="757326"/>
          <a:ext cx="9791071" cy="3185685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4920020">
                  <a:extLst>
                    <a:ext uri="{9D8B030D-6E8A-4147-A177-3AD203B41FA5}">
                      <a16:colId xmlns:a16="http://schemas.microsoft.com/office/drawing/2014/main" val="4217070990"/>
                    </a:ext>
                  </a:extLst>
                </a:gridCol>
                <a:gridCol w="4871051">
                  <a:extLst>
                    <a:ext uri="{9D8B030D-6E8A-4147-A177-3AD203B41FA5}">
                      <a16:colId xmlns:a16="http://schemas.microsoft.com/office/drawing/2014/main" val="2169692255"/>
                    </a:ext>
                  </a:extLst>
                </a:gridCol>
              </a:tblGrid>
              <a:tr h="624970">
                <a:tc>
                  <a:txBody>
                    <a:bodyPr/>
                    <a:lstStyle/>
                    <a:p>
                      <a:pPr algn="ctr"/>
                      <a:r>
                        <a:rPr lang="en-US" sz="1800" b="1" cap="none" spc="0">
                          <a:solidFill>
                            <a:schemeClr val="tx1"/>
                          </a:solidFill>
                        </a:rPr>
                        <a:t>Speaking</a:t>
                      </a:r>
                    </a:p>
                  </a:txBody>
                  <a:tcPr marL="0" marR="82961" marT="33184" marB="248882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cap="none" spc="0">
                          <a:solidFill>
                            <a:schemeClr val="tx1"/>
                          </a:solidFill>
                        </a:rPr>
                        <a:t>Writing</a:t>
                      </a:r>
                    </a:p>
                  </a:txBody>
                  <a:tcPr marL="0" marR="82961" marT="33184" marB="248882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43465"/>
                  </a:ext>
                </a:extLst>
              </a:tr>
              <a:tr h="2560715"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immediate, ephemeral </a:t>
                      </a:r>
                    </a:p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some evidence of linguistic knowledge/control</a:t>
                      </a:r>
                    </a:p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some evidence of the “monitor”</a:t>
                      </a:r>
                    </a:p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interlocutor is (usually) present</a:t>
                      </a:r>
                    </a:p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interaction necessary (i.e. listening, </a:t>
                      </a:r>
                      <a:r>
                        <a:rPr lang="en-US" sz="1800" cap="none" spc="0" err="1">
                          <a:solidFill>
                            <a:schemeClr val="tx1"/>
                          </a:solidFill>
                        </a:rPr>
                        <a:t>etc</a:t>
                      </a:r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pronunciation may play a role</a:t>
                      </a:r>
                    </a:p>
                    <a:p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82961" marT="33184" marB="24888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can take your time to produce</a:t>
                      </a:r>
                    </a:p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best evidence of linguistic knowledge</a:t>
                      </a:r>
                    </a:p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writers can edit</a:t>
                      </a:r>
                    </a:p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audience not present, “delayed” (texting?!)</a:t>
                      </a:r>
                    </a:p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unidirectional</a:t>
                      </a:r>
                    </a:p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can’t repair misunderstandings</a:t>
                      </a:r>
                    </a:p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writing system may pose additional challenge</a:t>
                      </a:r>
                    </a:p>
                  </a:txBody>
                  <a:tcPr marL="0" marR="82961" marT="33184" marB="24888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7307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9276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73AD3-D2E9-ABF3-3048-72BF1B8DF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BFFA997-CC5B-21E9-ED56-66D67E5FA0A1}"/>
              </a:ext>
            </a:extLst>
          </p:cNvPr>
          <p:cNvSpPr txBox="1"/>
          <p:nvPr/>
        </p:nvSpPr>
        <p:spPr>
          <a:xfrm>
            <a:off x="3657601" y="758952"/>
            <a:ext cx="4377128" cy="533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create with language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carry on a conversation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ask questions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answer questions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get through a transaction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produce strings of discrete sentences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about personal, everyday topics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familiar, informal contexts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accurate enough for sympathetic listener</a:t>
            </a:r>
          </a:p>
        </p:txBody>
      </p:sp>
      <p:pic>
        <p:nvPicPr>
          <p:cNvPr id="13" name="Graphic 12" descr="Speech">
            <a:extLst>
              <a:ext uri="{FF2B5EF4-FFF2-40B4-BE49-F238E27FC236}">
                <a16:creationId xmlns:a16="http://schemas.microsoft.com/office/drawing/2014/main" id="{765E5584-1301-E13A-8E7B-C0C3E48B8F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18120" y="1691640"/>
            <a:ext cx="3474720" cy="34747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ED8111-ED30-1D15-8108-CD6C75B6B721}"/>
              </a:ext>
            </a:extLst>
          </p:cNvPr>
          <p:cNvSpPr txBox="1"/>
          <p:nvPr/>
        </p:nvSpPr>
        <p:spPr>
          <a:xfrm>
            <a:off x="195674" y="2236410"/>
            <a:ext cx="2760692" cy="23175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600" dirty="0"/>
              <a:t>Intermediate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600" dirty="0"/>
              <a:t>Speaking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600" dirty="0"/>
              <a:t>Assessment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600" dirty="0"/>
              <a:t>Criteria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4685B2-FB27-4522-DB77-4582C73198FC}"/>
              </a:ext>
            </a:extLst>
          </p:cNvPr>
          <p:cNvSpPr txBox="1"/>
          <p:nvPr/>
        </p:nvSpPr>
        <p:spPr>
          <a:xfrm>
            <a:off x="919155" y="5281497"/>
            <a:ext cx="2395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FACCTs</a:t>
            </a:r>
          </a:p>
        </p:txBody>
      </p:sp>
    </p:spTree>
    <p:extLst>
      <p:ext uri="{BB962C8B-B14F-4D97-AF65-F5344CB8AC3E}">
        <p14:creationId xmlns:p14="http://schemas.microsoft.com/office/powerpoint/2010/main" val="121000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9DAC43-279D-0B75-4536-C752CE7D0ECE}"/>
              </a:ext>
            </a:extLst>
          </p:cNvPr>
          <p:cNvSpPr txBox="1"/>
          <p:nvPr/>
        </p:nvSpPr>
        <p:spPr>
          <a:xfrm>
            <a:off x="3603171" y="1074509"/>
            <a:ext cx="7772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cs typeface="Helvetica"/>
            </a:endParaRPr>
          </a:p>
          <a:p>
            <a:r>
              <a:rPr lang="en-US" sz="2400" dirty="0">
                <a:cs typeface="Helvetica"/>
              </a:rPr>
              <a:t>• create with language</a:t>
            </a:r>
          </a:p>
          <a:p>
            <a:r>
              <a:rPr lang="en-US" sz="2400" dirty="0">
                <a:cs typeface="Helvetica"/>
              </a:rPr>
              <a:t>• initiate, maintain and bring to a close simple written communication</a:t>
            </a:r>
          </a:p>
          <a:p>
            <a:r>
              <a:rPr lang="en-US" sz="2400" dirty="0">
                <a:cs typeface="Helvetica"/>
              </a:rPr>
              <a:t>• ask questions</a:t>
            </a:r>
          </a:p>
          <a:p>
            <a:r>
              <a:rPr lang="en-US" sz="2400" dirty="0">
                <a:cs typeface="Helvetica"/>
              </a:rPr>
              <a:t>• answer questions</a:t>
            </a:r>
          </a:p>
          <a:p>
            <a:r>
              <a:rPr lang="en-US" sz="2400" dirty="0">
                <a:cs typeface="Helvetica"/>
              </a:rPr>
              <a:t>• produce strings of discrete or loosely connected sentences</a:t>
            </a:r>
          </a:p>
          <a:p>
            <a:r>
              <a:rPr lang="en-US" sz="2400" dirty="0">
                <a:cs typeface="Helvetica"/>
              </a:rPr>
              <a:t>• personal, everyday life settings</a:t>
            </a:r>
          </a:p>
          <a:p>
            <a:r>
              <a:rPr lang="en-US" sz="2400" dirty="0">
                <a:cs typeface="Helvetica"/>
              </a:rPr>
              <a:t>• can manage simple transactions</a:t>
            </a:r>
          </a:p>
          <a:p>
            <a:r>
              <a:rPr lang="en-US" sz="2400" dirty="0">
                <a:cs typeface="Helvetica"/>
              </a:rPr>
              <a:t>• personal and social needs</a:t>
            </a:r>
          </a:p>
          <a:p>
            <a:r>
              <a:rPr lang="en-US" sz="2400" dirty="0">
                <a:cs typeface="Helvetica"/>
              </a:rPr>
              <a:t>• requires a sympathetic audience, first language influence is evident</a:t>
            </a:r>
          </a:p>
          <a:p>
            <a:endParaRPr lang="en-US" dirty="0">
              <a:cs typeface="Helvetic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61502D-C481-0D2F-02D3-06AE46056B7F}"/>
              </a:ext>
            </a:extLst>
          </p:cNvPr>
          <p:cNvSpPr txBox="1"/>
          <p:nvPr/>
        </p:nvSpPr>
        <p:spPr>
          <a:xfrm>
            <a:off x="453012" y="2573328"/>
            <a:ext cx="2400719" cy="20959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200" dirty="0"/>
              <a:t>Intermediate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200" dirty="0"/>
              <a:t>Writing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200" dirty="0"/>
              <a:t>Assessment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200" dirty="0"/>
              <a:t>Criteria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ABEC1-5F09-3208-0F44-3B2A8F1B1D1E}"/>
              </a:ext>
            </a:extLst>
          </p:cNvPr>
          <p:cNvSpPr txBox="1"/>
          <p:nvPr/>
        </p:nvSpPr>
        <p:spPr>
          <a:xfrm rot="19740640">
            <a:off x="4040476" y="2926015"/>
            <a:ext cx="5106272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What do Intermediate writers write?</a:t>
            </a:r>
          </a:p>
        </p:txBody>
      </p:sp>
    </p:spTree>
    <p:extLst>
      <p:ext uri="{BB962C8B-B14F-4D97-AF65-F5344CB8AC3E}">
        <p14:creationId xmlns:p14="http://schemas.microsoft.com/office/powerpoint/2010/main" val="3708278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35FC09-D78A-AF05-D3BA-AD896C8DF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AD1CCF9-BB6D-D0A1-081E-2EDDD839C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6184B2-B47D-4B1E-E4CE-9DF96CEFA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3" name="Graphic 12" descr="Speech">
            <a:extLst>
              <a:ext uri="{FF2B5EF4-FFF2-40B4-BE49-F238E27FC236}">
                <a16:creationId xmlns:a16="http://schemas.microsoft.com/office/drawing/2014/main" id="{1E47662E-58EE-9E55-4F5A-FC91AB8A6B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18120" y="1691640"/>
            <a:ext cx="3474720" cy="34747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E99207-410E-017A-678F-FC2D62FFC533}"/>
              </a:ext>
            </a:extLst>
          </p:cNvPr>
          <p:cNvSpPr txBox="1"/>
          <p:nvPr/>
        </p:nvSpPr>
        <p:spPr>
          <a:xfrm>
            <a:off x="195674" y="2236410"/>
            <a:ext cx="2560316" cy="23175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600" dirty="0"/>
              <a:t>Advanced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600" dirty="0"/>
              <a:t>Speaking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600" dirty="0"/>
              <a:t>Assessment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600" dirty="0"/>
              <a:t>Criteria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B68952-65BB-F8FA-C664-0B2A4ECB2C8D}"/>
              </a:ext>
            </a:extLst>
          </p:cNvPr>
          <p:cNvSpPr txBox="1"/>
          <p:nvPr/>
        </p:nvSpPr>
        <p:spPr>
          <a:xfrm>
            <a:off x="919155" y="5281497"/>
            <a:ext cx="2395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FACCTs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0C87AC-838E-B3D7-3613-766433B7B589}"/>
              </a:ext>
            </a:extLst>
          </p:cNvPr>
          <p:cNvSpPr txBox="1"/>
          <p:nvPr/>
        </p:nvSpPr>
        <p:spPr>
          <a:xfrm>
            <a:off x="3675144" y="758952"/>
            <a:ext cx="4377128" cy="533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narrate, describe, explain in detail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all time frames 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get through a complicated or unexpected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situation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produce cohesive, organized discourse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about personal and public interest topics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including community, national or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international interest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personal, as well as academic or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professional contexts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accurate enough for any listener</a:t>
            </a:r>
          </a:p>
        </p:txBody>
      </p:sp>
    </p:spTree>
    <p:extLst>
      <p:ext uri="{BB962C8B-B14F-4D97-AF65-F5344CB8AC3E}">
        <p14:creationId xmlns:p14="http://schemas.microsoft.com/office/powerpoint/2010/main" val="680641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E3753-D563-D751-3BC8-E3762EC40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85777-EB85-E9C0-8129-B69B5BD01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Effective Advanced-Level Questioning Strategies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D14B14-3F1D-A752-3645-FF2E13A17029}"/>
              </a:ext>
            </a:extLst>
          </p:cNvPr>
          <p:cNvSpPr txBox="1"/>
          <p:nvPr/>
        </p:nvSpPr>
        <p:spPr>
          <a:xfrm>
            <a:off x="3612756" y="5401854"/>
            <a:ext cx="3205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Past narration is required in every Advanced test.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F790ED-E975-F6F4-774E-FF8D403B27A9}"/>
              </a:ext>
            </a:extLst>
          </p:cNvPr>
          <p:cNvSpPr txBox="1"/>
          <p:nvPr/>
        </p:nvSpPr>
        <p:spPr>
          <a:xfrm>
            <a:off x="3612756" y="1289264"/>
            <a:ext cx="29474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said you took a trip to Singapore last year. Can you tell about something that happened on that trip? Something that you’ll never forget?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248ECB-8210-8F83-1216-040A05D5AD3F}"/>
              </a:ext>
            </a:extLst>
          </p:cNvPr>
          <p:cNvSpPr txBox="1"/>
          <p:nvPr/>
        </p:nvSpPr>
        <p:spPr>
          <a:xfrm>
            <a:off x="3612755" y="3214246"/>
            <a:ext cx="33432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said you are originally from a small town. Can you compare life in a small town to life in a large city - especially in terms of advantages and disadvantages.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DA4448-3BFB-C288-6E8B-94787FE1A2F9}"/>
              </a:ext>
            </a:extLst>
          </p:cNvPr>
          <p:cNvSpPr txBox="1"/>
          <p:nvPr/>
        </p:nvSpPr>
        <p:spPr>
          <a:xfrm>
            <a:off x="8676639" y="1092721"/>
            <a:ext cx="2855839" cy="39017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narrate, describe, explain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in detail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all time frames 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get through a complicated or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unexpected situation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produce cohesive, organized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discourse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about personal and public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interest topics including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community, national or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international interest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personal, as well as academic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or professional contexts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accurate enough for any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listener</a:t>
            </a:r>
          </a:p>
        </p:txBody>
      </p:sp>
    </p:spTree>
    <p:extLst>
      <p:ext uri="{BB962C8B-B14F-4D97-AF65-F5344CB8AC3E}">
        <p14:creationId xmlns:p14="http://schemas.microsoft.com/office/powerpoint/2010/main" val="58628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ED049-9E67-A644-96FD-6B30B387E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A4ECEBD-DCDD-4A06-4EA8-C39AE9675377}"/>
              </a:ext>
            </a:extLst>
          </p:cNvPr>
          <p:cNvSpPr txBox="1"/>
          <p:nvPr/>
        </p:nvSpPr>
        <p:spPr>
          <a:xfrm>
            <a:off x="453012" y="2573328"/>
            <a:ext cx="2400719" cy="20959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200" dirty="0"/>
              <a:t>Advanced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200" dirty="0"/>
              <a:t>Writing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200" dirty="0"/>
              <a:t>Assessment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200" dirty="0"/>
              <a:t>Criteria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CA2687-569C-297C-B2B7-A48C2B7973E1}"/>
              </a:ext>
            </a:extLst>
          </p:cNvPr>
          <p:cNvSpPr txBox="1"/>
          <p:nvPr/>
        </p:nvSpPr>
        <p:spPr>
          <a:xfrm>
            <a:off x="3884116" y="1119073"/>
            <a:ext cx="6099348" cy="4619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cs typeface="Helvetica"/>
              </a:rPr>
              <a:t>• writes detailed narrations, descriptions, explanations</a:t>
            </a:r>
          </a:p>
          <a:p>
            <a:pPr>
              <a:lnSpc>
                <a:spcPct val="150000"/>
              </a:lnSpc>
            </a:pPr>
            <a:r>
              <a:rPr lang="en-US" dirty="0">
                <a:cs typeface="Helvetica"/>
              </a:rPr>
              <a:t>• clearly indicates time frames</a:t>
            </a:r>
          </a:p>
          <a:p>
            <a:pPr>
              <a:lnSpc>
                <a:spcPct val="150000"/>
              </a:lnSpc>
            </a:pPr>
            <a:r>
              <a:rPr lang="en-US" dirty="0">
                <a:cs typeface="Helvetica"/>
              </a:rPr>
              <a:t>• written discourse is connected and appropriate to task and audience</a:t>
            </a:r>
          </a:p>
          <a:p>
            <a:pPr>
              <a:lnSpc>
                <a:spcPct val="150000"/>
              </a:lnSpc>
            </a:pPr>
            <a:r>
              <a:rPr lang="en-US" dirty="0">
                <a:cs typeface="Helvetica"/>
              </a:rPr>
              <a:t>• writes about personal and general (public) interest topics</a:t>
            </a:r>
          </a:p>
          <a:p>
            <a:pPr>
              <a:lnSpc>
                <a:spcPct val="150000"/>
              </a:lnSpc>
            </a:pPr>
            <a:r>
              <a:rPr lang="en-US" dirty="0">
                <a:cs typeface="Helvetica"/>
              </a:rPr>
              <a:t>• writes appropriately for informal and many formal, academic or professional settings</a:t>
            </a:r>
          </a:p>
          <a:p>
            <a:pPr>
              <a:lnSpc>
                <a:spcPct val="150000"/>
              </a:lnSpc>
            </a:pPr>
            <a:r>
              <a:rPr lang="en-US" dirty="0">
                <a:cs typeface="Helvetica"/>
              </a:rPr>
              <a:t>• can manage complicated or problematic situations</a:t>
            </a:r>
          </a:p>
          <a:p>
            <a:pPr>
              <a:lnSpc>
                <a:spcPct val="150000"/>
              </a:lnSpc>
            </a:pPr>
            <a:r>
              <a:rPr lang="en-US" dirty="0">
                <a:cs typeface="Helvetica"/>
              </a:rPr>
              <a:t>• is comprehensible without difficulty by anyone in the target culture, including those unaccustomed to dealing with non-native writers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2FE821-47D1-7EF0-1DB7-732596533C9C}"/>
              </a:ext>
            </a:extLst>
          </p:cNvPr>
          <p:cNvSpPr txBox="1"/>
          <p:nvPr/>
        </p:nvSpPr>
        <p:spPr>
          <a:xfrm rot="19740640">
            <a:off x="3986218" y="2947771"/>
            <a:ext cx="5021758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What do Advanced writers write?</a:t>
            </a:r>
          </a:p>
        </p:txBody>
      </p:sp>
    </p:spTree>
    <p:extLst>
      <p:ext uri="{BB962C8B-B14F-4D97-AF65-F5344CB8AC3E}">
        <p14:creationId xmlns:p14="http://schemas.microsoft.com/office/powerpoint/2010/main" val="217177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82D03-8488-E667-F777-02127E058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EF8B322-47DE-7701-9D23-EF90D813EF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670245"/>
            <a:ext cx="9090212" cy="1224946"/>
          </a:xfrm>
        </p:spPr>
        <p:txBody>
          <a:bodyPr>
            <a:normAutofit/>
          </a:bodyPr>
          <a:lstStyle/>
          <a:p>
            <a:r>
              <a:rPr lang="en-US" sz="2600" b="1" dirty="0" err="1">
                <a:latin typeface="Garamond" panose="02020404030301010803" pitchFamily="18" charset="0"/>
              </a:rPr>
              <a:t>ccbauman@uchicago.edu</a:t>
            </a:r>
            <a:endParaRPr lang="en-US" sz="2600" b="1" dirty="0">
              <a:latin typeface="Garamond" panose="02020404030301010803" pitchFamily="18" charset="0"/>
            </a:endParaRPr>
          </a:p>
          <a:p>
            <a:r>
              <a:rPr lang="en-US" sz="2600" b="1" dirty="0">
                <a:latin typeface="Garamond" panose="02020404030301010803" pitchFamily="18" charset="0"/>
              </a:rPr>
              <a:t>https://</a:t>
            </a:r>
            <a:r>
              <a:rPr lang="en-US" sz="2600" b="1" dirty="0" err="1">
                <a:latin typeface="Garamond" panose="02020404030301010803" pitchFamily="18" charset="0"/>
              </a:rPr>
              <a:t>www.languages.uchicago.edu</a:t>
            </a:r>
            <a:endParaRPr lang="en-US" b="1" dirty="0">
              <a:latin typeface="Garamond" panose="02020404030301010803" pitchFamily="18" charset="0"/>
            </a:endParaRPr>
          </a:p>
        </p:txBody>
      </p:sp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8288AE6C-EDB4-0AF1-04A0-105B3DECE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751" y="2759182"/>
            <a:ext cx="2605268" cy="78600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7809BBB-4186-0B30-31D9-6D63783AEFED}"/>
              </a:ext>
            </a:extLst>
          </p:cNvPr>
          <p:cNvSpPr txBox="1">
            <a:spLocks/>
          </p:cNvSpPr>
          <p:nvPr/>
        </p:nvSpPr>
        <p:spPr>
          <a:xfrm>
            <a:off x="441789" y="1565382"/>
            <a:ext cx="7582328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dirty="0"/>
              <a:t>Thank you!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09615558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11096</TotalTime>
  <Words>564</Words>
  <Application>Microsoft Macintosh PowerPoint</Application>
  <PresentationFormat>Widescreen</PresentationFormat>
  <Paragraphs>112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Corbel</vt:lpstr>
      <vt:lpstr>Garamond</vt:lpstr>
      <vt:lpstr>Helvetica</vt:lpstr>
      <vt:lpstr>Wingdings 2</vt:lpstr>
      <vt:lpstr>Frame</vt:lpstr>
      <vt:lpstr>PowerPoint Presentation</vt:lpstr>
      <vt:lpstr>Goals of these workshop sessions</vt:lpstr>
      <vt:lpstr>PowerPoint Presentation</vt:lpstr>
      <vt:lpstr>PowerPoint Presentation</vt:lpstr>
      <vt:lpstr>PowerPoint Presentation</vt:lpstr>
      <vt:lpstr>PowerPoint Presentation</vt:lpstr>
      <vt:lpstr>Effective Advanced-Level Questioning Strategies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Abroad +  Language Learning = Global Honors &amp; Proficiency Certifications</dc:title>
  <dc:creator>Catherine C. Baumann</dc:creator>
  <cp:lastModifiedBy>Catherine C. Baumann</cp:lastModifiedBy>
  <cp:revision>27</cp:revision>
  <dcterms:created xsi:type="dcterms:W3CDTF">2024-04-16T12:54:03Z</dcterms:created>
  <dcterms:modified xsi:type="dcterms:W3CDTF">2026-04-11T16:36:41Z</dcterms:modified>
</cp:coreProperties>
</file>