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2"/>
  </p:notesMasterIdLst>
  <p:sldIdLst>
    <p:sldId id="256" r:id="rId2"/>
    <p:sldId id="295" r:id="rId3"/>
    <p:sldId id="338" r:id="rId4"/>
    <p:sldId id="331" r:id="rId5"/>
    <p:sldId id="332" r:id="rId6"/>
    <p:sldId id="330" r:id="rId7"/>
    <p:sldId id="300" r:id="rId8"/>
    <p:sldId id="333" r:id="rId9"/>
    <p:sldId id="334" r:id="rId10"/>
    <p:sldId id="33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13"/>
    <p:restoredTop sz="94715"/>
  </p:normalViewPr>
  <p:slideViewPr>
    <p:cSldViewPr snapToGrid="0">
      <p:cViewPr varScale="1">
        <p:scale>
          <a:sx n="108" d="100"/>
          <a:sy n="108" d="100"/>
        </p:scale>
        <p:origin x="2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928A3-B487-3C4B-91F8-370E4A6C2FD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A0144-ADAF-EA44-A121-AEEFB9450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E7168AC-3432-32CB-799C-9B5F8EA1F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>
                <a:latin typeface="Garamond" panose="02020404030301010803" pitchFamily="18" charset="0"/>
              </a:rPr>
              <a:t>Catherine Baumann, Director, Chicago Language Center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April 10-11, 2026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SEALC Speaking &amp; Writing Proficiency Assessment Design Workshop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344EF6-0558-E64C-69E6-37CB9E561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4119631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704253-5D7D-268A-1FBE-C82621727DA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ACTFL Advanced Assessment Criteria </a:t>
            </a:r>
          </a:p>
          <a:p>
            <a:pPr fontAlgn="base"/>
            <a:r>
              <a:rPr lang="en-US" dirty="0"/>
              <a:t>for Speaking</a:t>
            </a:r>
          </a:p>
        </p:txBody>
      </p:sp>
      <p:pic>
        <p:nvPicPr>
          <p:cNvPr id="2" name="image1.png">
            <a:extLst>
              <a:ext uri="{FF2B5EF4-FFF2-40B4-BE49-F238E27FC236}">
                <a16:creationId xmlns:a16="http://schemas.microsoft.com/office/drawing/2014/main" id="{A1169462-B683-902E-946C-28D30FD9D372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2965" y="2738369"/>
            <a:ext cx="1771650" cy="66421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3867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73AD3-D2E9-ABF3-3048-72BF1B8DF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FA997-CC5B-21E9-ED56-66D67E5FA0A1}"/>
              </a:ext>
            </a:extLst>
          </p:cNvPr>
          <p:cNvSpPr txBox="1"/>
          <p:nvPr/>
        </p:nvSpPr>
        <p:spPr>
          <a:xfrm>
            <a:off x="3657601" y="758952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with language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carry on a conversation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ask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transaction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strings of discrete sentences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personal, everyday topics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familiar, informal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sympathetic listener</a:t>
            </a:r>
          </a:p>
        </p:txBody>
      </p:sp>
      <p:pic>
        <p:nvPicPr>
          <p:cNvPr id="13" name="Graphic 12" descr="Speech">
            <a:extLst>
              <a:ext uri="{FF2B5EF4-FFF2-40B4-BE49-F238E27FC236}">
                <a16:creationId xmlns:a16="http://schemas.microsoft.com/office/drawing/2014/main" id="{765E5584-1301-E13A-8E7B-C0C3E48B8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D8111-ED30-1D15-8108-CD6C75B6B721}"/>
              </a:ext>
            </a:extLst>
          </p:cNvPr>
          <p:cNvSpPr txBox="1"/>
          <p:nvPr/>
        </p:nvSpPr>
        <p:spPr>
          <a:xfrm>
            <a:off x="195674" y="2236410"/>
            <a:ext cx="1904689" cy="165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Intermediate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Speaking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685B2-FB27-4522-DB77-4582C73198FC}"/>
              </a:ext>
            </a:extLst>
          </p:cNvPr>
          <p:cNvSpPr txBox="1"/>
          <p:nvPr/>
        </p:nvSpPr>
        <p:spPr>
          <a:xfrm>
            <a:off x="195674" y="4527871"/>
            <a:ext cx="239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</p:spTree>
    <p:extLst>
      <p:ext uri="{BB962C8B-B14F-4D97-AF65-F5344CB8AC3E}">
        <p14:creationId xmlns:p14="http://schemas.microsoft.com/office/powerpoint/2010/main" val="12100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54735-8E32-5EE7-E721-F8FA5546F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352EB26-944B-28CC-E02F-C10A63D99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BD3DA3-4FC8-7C50-86E3-E06E65F4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7C01E-BB18-C223-682B-A0B4BCA70682}"/>
              </a:ext>
            </a:extLst>
          </p:cNvPr>
          <p:cNvSpPr txBox="1"/>
          <p:nvPr/>
        </p:nvSpPr>
        <p:spPr>
          <a:xfrm>
            <a:off x="3657601" y="758952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unexpected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interest topics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including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listener</a:t>
            </a:r>
          </a:p>
        </p:txBody>
      </p:sp>
      <p:pic>
        <p:nvPicPr>
          <p:cNvPr id="13" name="Graphic 12" descr="Speech">
            <a:extLst>
              <a:ext uri="{FF2B5EF4-FFF2-40B4-BE49-F238E27FC236}">
                <a16:creationId xmlns:a16="http://schemas.microsoft.com/office/drawing/2014/main" id="{DFCA3D12-DBDE-76C6-83EE-669BB04A73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D3ECD8-A0A5-F711-2F4E-1083D02202AE}"/>
              </a:ext>
            </a:extLst>
          </p:cNvPr>
          <p:cNvSpPr txBox="1"/>
          <p:nvPr/>
        </p:nvSpPr>
        <p:spPr>
          <a:xfrm>
            <a:off x="195674" y="2236410"/>
            <a:ext cx="1773242" cy="165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Advanced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Speaking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7AD9B6-7ACC-D2A3-A4FF-2831B1660A95}"/>
              </a:ext>
            </a:extLst>
          </p:cNvPr>
          <p:cNvSpPr txBox="1"/>
          <p:nvPr/>
        </p:nvSpPr>
        <p:spPr>
          <a:xfrm>
            <a:off x="195674" y="4527871"/>
            <a:ext cx="239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</p:spTree>
    <p:extLst>
      <p:ext uri="{BB962C8B-B14F-4D97-AF65-F5344CB8AC3E}">
        <p14:creationId xmlns:p14="http://schemas.microsoft.com/office/powerpoint/2010/main" val="98912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A3D6EE-9084-5E9C-4551-61902B10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 dirty="0"/>
              <a:t>Sublevels in Assessment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2A2F57-5718-ED20-F731-67C8E91EEA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9"/>
          <a:stretch>
            <a:fillRect/>
          </a:stretch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7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4C85CE-F60E-C379-4914-48B6780C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E56F1F-597B-7256-EB0A-EE1D77511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821F52-1385-A2E2-5A15-C97A775D7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2355BA-0ED8-BA81-0CCF-69C145AF4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3C3E2A-5794-9680-5103-B6D44EB78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2EC8E-7BC0-FC6C-FC6E-55E1DF6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 dirty="0"/>
              <a:t>Sublevels in Rating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78D314-E265-79ED-8FD9-99E8A164C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512C9-5A1E-4E27-08D4-1770D843A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484" y="0"/>
            <a:ext cx="521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6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516" y="4212709"/>
            <a:ext cx="10764932" cy="1873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4D53C0-4DD7-B9E2-CF11-5484F9B11BAB}"/>
              </a:ext>
            </a:extLst>
          </p:cNvPr>
          <p:cNvSpPr txBox="1"/>
          <p:nvPr/>
        </p:nvSpPr>
        <p:spPr>
          <a:xfrm>
            <a:off x="2763711" y="622280"/>
            <a:ext cx="5992610" cy="1526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rgbClr val="FFFFFF"/>
                </a:solidFill>
              </a:rPr>
              <a:t>assessments vs Discrete assessments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56888A-4BCA-E1BF-29BF-84B40FDA32D4}"/>
              </a:ext>
            </a:extLst>
          </p:cNvPr>
          <p:cNvSpPr txBox="1"/>
          <p:nvPr/>
        </p:nvSpPr>
        <p:spPr>
          <a:xfrm>
            <a:off x="4217483" y="1161498"/>
            <a:ext cx="2670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Global Assessment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E56868-D93B-AB27-0374-C4520916F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38" y="2640233"/>
            <a:ext cx="11343650" cy="194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9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6EEAC6-011F-4499-ACFF-2FDC742DB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70F14D-B6E6-40EA-96B4-4E18D0CF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A36F22-D0CE-B977-8C4C-702DBDA12B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219" b="-3"/>
          <a:stretch/>
        </p:blipFill>
        <p:spPr>
          <a:xfrm>
            <a:off x="7818120" y="758952"/>
            <a:ext cx="3617432" cy="5330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3782F-9B28-B2BF-854B-771EC92DB68D}"/>
              </a:ext>
            </a:extLst>
          </p:cNvPr>
          <p:cNvSpPr txBox="1"/>
          <p:nvPr/>
        </p:nvSpPr>
        <p:spPr>
          <a:xfrm>
            <a:off x="344775" y="3043003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Operationalization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C35567-DA1E-A710-5B82-43398E1FB2A4}"/>
              </a:ext>
            </a:extLst>
          </p:cNvPr>
          <p:cNvSpPr txBox="1"/>
          <p:nvPr/>
        </p:nvSpPr>
        <p:spPr>
          <a:xfrm>
            <a:off x="3468287" y="775208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unexpected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interest topics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including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listener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BF2BA-7680-2985-D8DC-11BEDDC69E18}"/>
              </a:ext>
            </a:extLst>
          </p:cNvPr>
          <p:cNvSpPr txBox="1"/>
          <p:nvPr/>
        </p:nvSpPr>
        <p:spPr>
          <a:xfrm>
            <a:off x="537482" y="4058622"/>
            <a:ext cx="2357785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• warm-up</a:t>
            </a:r>
          </a:p>
          <a:p>
            <a:r>
              <a:rPr lang="en-US" dirty="0"/>
              <a:t>• 2-3 Advanced-level questions</a:t>
            </a:r>
          </a:p>
          <a:p>
            <a:r>
              <a:rPr lang="en-US" dirty="0"/>
              <a:t>• role play</a:t>
            </a:r>
          </a:p>
          <a:p>
            <a:r>
              <a:rPr lang="en-US" dirty="0"/>
              <a:t>• wind down</a:t>
            </a:r>
          </a:p>
        </p:txBody>
      </p:sp>
    </p:spTree>
    <p:extLst>
      <p:ext uri="{BB962C8B-B14F-4D97-AF65-F5344CB8AC3E}">
        <p14:creationId xmlns:p14="http://schemas.microsoft.com/office/powerpoint/2010/main" val="131989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BE11-504D-EA9A-EE72-4DBE269C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Effective Advanced- Level Questioning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55F59A-71FF-07D4-4D12-37DA7366FD8C}"/>
              </a:ext>
            </a:extLst>
          </p:cNvPr>
          <p:cNvSpPr txBox="1"/>
          <p:nvPr/>
        </p:nvSpPr>
        <p:spPr>
          <a:xfrm>
            <a:off x="4049487" y="1375153"/>
            <a:ext cx="75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Remember, you are eliciting evidence of the ability to: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15F06-31BA-35B7-A5C7-9B52ADE80099}"/>
              </a:ext>
            </a:extLst>
          </p:cNvPr>
          <p:cNvSpPr txBox="1"/>
          <p:nvPr/>
        </p:nvSpPr>
        <p:spPr>
          <a:xfrm>
            <a:off x="4403007" y="988568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unexpected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interest topics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including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listener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A18555-8AB0-BD7D-DC82-5D234F8AFD3E}"/>
              </a:ext>
            </a:extLst>
          </p:cNvPr>
          <p:cNvSpPr txBox="1"/>
          <p:nvPr/>
        </p:nvSpPr>
        <p:spPr>
          <a:xfrm>
            <a:off x="359636" y="5130036"/>
            <a:ext cx="119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</p:spTree>
    <p:extLst>
      <p:ext uri="{BB962C8B-B14F-4D97-AF65-F5344CB8AC3E}">
        <p14:creationId xmlns:p14="http://schemas.microsoft.com/office/powerpoint/2010/main" val="347111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3753-D563-D751-3BC8-E3762EC4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5777-EB85-E9C0-8129-B69B5BD0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Effective Advanced-Level Questioning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14B14-3F1D-A752-3645-FF2E13A17029}"/>
              </a:ext>
            </a:extLst>
          </p:cNvPr>
          <p:cNvSpPr txBox="1"/>
          <p:nvPr/>
        </p:nvSpPr>
        <p:spPr>
          <a:xfrm>
            <a:off x="3585028" y="852639"/>
            <a:ext cx="320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Past narration is required in every Advanced test.</a:t>
            </a:r>
          </a:p>
          <a:p>
            <a:endParaRPr lang="en-US" dirty="0"/>
          </a:p>
          <a:p>
            <a:r>
              <a:rPr lang="en-US" dirty="0"/>
              <a:t>Sample Advanced question:</a:t>
            </a:r>
          </a:p>
          <a:p>
            <a:r>
              <a:rPr lang="en-US" dirty="0"/>
              <a:t>What did you do last summer?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790ED-E975-F6F4-774E-FF8D403B27A9}"/>
              </a:ext>
            </a:extLst>
          </p:cNvPr>
          <p:cNvSpPr txBox="1"/>
          <p:nvPr/>
        </p:nvSpPr>
        <p:spPr>
          <a:xfrm>
            <a:off x="3612756" y="2547265"/>
            <a:ext cx="2947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took a trip to Singapore last year. Can you tell me about something that happened on that trip? Something that you’ll never forget?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48ECB-8210-8F83-1216-040A05D5AD3F}"/>
              </a:ext>
            </a:extLst>
          </p:cNvPr>
          <p:cNvSpPr txBox="1"/>
          <p:nvPr/>
        </p:nvSpPr>
        <p:spPr>
          <a:xfrm>
            <a:off x="3612756" y="4461663"/>
            <a:ext cx="2775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took a trip to Singapore last year. Can you compare Singapore to Chicago?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DA4448-3BFB-C288-6E8B-94787FE1A2F9}"/>
              </a:ext>
            </a:extLst>
          </p:cNvPr>
          <p:cNvSpPr txBox="1"/>
          <p:nvPr/>
        </p:nvSpPr>
        <p:spPr>
          <a:xfrm>
            <a:off x="8676639" y="1092721"/>
            <a:ext cx="2855839" cy="3901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narrate, describe, explain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in detail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all time frames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complicated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unexpected situation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cohesive, organized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discourse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 and public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interest topics including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community, national or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international interest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personal, as well as academic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or professional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any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listener</a:t>
            </a:r>
          </a:p>
        </p:txBody>
      </p:sp>
    </p:spTree>
    <p:extLst>
      <p:ext uri="{BB962C8B-B14F-4D97-AF65-F5344CB8AC3E}">
        <p14:creationId xmlns:p14="http://schemas.microsoft.com/office/powerpoint/2010/main" val="208817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2D03-8488-E667-F777-02127E05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F8B322-47DE-7701-9D23-EF90D813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/>
          </a:bodyPr>
          <a:lstStyle/>
          <a:p>
            <a:r>
              <a:rPr lang="en-US" sz="2600" b="1" dirty="0" err="1">
                <a:latin typeface="Garamond" panose="02020404030301010803" pitchFamily="18" charset="0"/>
              </a:rPr>
              <a:t>ccbauman@uchicago.edu</a:t>
            </a:r>
            <a:endParaRPr lang="en-US" sz="2600" b="1" dirty="0">
              <a:latin typeface="Garamond" panose="02020404030301010803" pitchFamily="18" charset="0"/>
            </a:endParaRPr>
          </a:p>
          <a:p>
            <a:r>
              <a:rPr lang="en-US" sz="2600" b="1" dirty="0">
                <a:latin typeface="Garamond" panose="02020404030301010803" pitchFamily="18" charset="0"/>
              </a:rPr>
              <a:t>https://</a:t>
            </a:r>
            <a:r>
              <a:rPr lang="en-US" sz="2600" b="1" dirty="0" err="1">
                <a:latin typeface="Garamond" panose="02020404030301010803" pitchFamily="18" charset="0"/>
              </a:rPr>
              <a:t>www.languages.uchicago.edu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288AE6C-EDB4-0AF1-04A0-105B3DEC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2759182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7809BBB-4186-0B30-31D9-6D63783AEFE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Thank you!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961555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9275</TotalTime>
  <Words>428</Words>
  <Application>Microsoft Macintosh PowerPoint</Application>
  <PresentationFormat>Widescreen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Corbel</vt:lpstr>
      <vt:lpstr>Garamond</vt:lpstr>
      <vt:lpstr>Wingdings 2</vt:lpstr>
      <vt:lpstr>Frame</vt:lpstr>
      <vt:lpstr>PowerPoint Presentation</vt:lpstr>
      <vt:lpstr>PowerPoint Presentation</vt:lpstr>
      <vt:lpstr>PowerPoint Presentation</vt:lpstr>
      <vt:lpstr>Sublevels in Assessment Design</vt:lpstr>
      <vt:lpstr>Sublevels in Rating</vt:lpstr>
      <vt:lpstr>PowerPoint Presentation</vt:lpstr>
      <vt:lpstr>PowerPoint Presentation</vt:lpstr>
      <vt:lpstr>Effective Advanced- Level Questioning Strategies</vt:lpstr>
      <vt:lpstr>Effective Advanced-Level Questioning Strategies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Abroad +  Language Learning = Global Honors &amp; Proficiency Certifications</dc:title>
  <dc:creator>Catherine C. Baumann</dc:creator>
  <cp:lastModifiedBy>Catherine C. Baumann</cp:lastModifiedBy>
  <cp:revision>26</cp:revision>
  <dcterms:created xsi:type="dcterms:W3CDTF">2024-04-16T12:54:03Z</dcterms:created>
  <dcterms:modified xsi:type="dcterms:W3CDTF">2026-04-10T11:41:05Z</dcterms:modified>
</cp:coreProperties>
</file>