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8"/>
  </p:notesMasterIdLst>
  <p:sldIdLst>
    <p:sldId id="256" r:id="rId2"/>
    <p:sldId id="285" r:id="rId3"/>
    <p:sldId id="286" r:id="rId4"/>
    <p:sldId id="329" r:id="rId5"/>
    <p:sldId id="289" r:id="rId6"/>
    <p:sldId id="295" r:id="rId7"/>
    <p:sldId id="330" r:id="rId8"/>
    <p:sldId id="332" r:id="rId9"/>
    <p:sldId id="331" r:id="rId10"/>
    <p:sldId id="300" r:id="rId11"/>
    <p:sldId id="302" r:id="rId12"/>
    <p:sldId id="303" r:id="rId13"/>
    <p:sldId id="333" r:id="rId14"/>
    <p:sldId id="334" r:id="rId15"/>
    <p:sldId id="335" r:id="rId16"/>
    <p:sldId id="33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0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36"/>
    <p:restoredTop sz="94726"/>
  </p:normalViewPr>
  <p:slideViewPr>
    <p:cSldViewPr snapToGrid="0">
      <p:cViewPr varScale="1">
        <p:scale>
          <a:sx n="95" d="100"/>
          <a:sy n="95" d="100"/>
        </p:scale>
        <p:origin x="19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928A3-B487-3C4B-91F8-370E4A6C2FD9}" type="datetimeFigureOut">
              <a:rPr lang="en-US" smtClean="0"/>
              <a:t>3/6/26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A0144-ADAF-EA44-A121-AEEFB9450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4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E7168AC-3432-32CB-799C-9B5F8EA1F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70245"/>
            <a:ext cx="9090212" cy="1224946"/>
          </a:xfrm>
        </p:spPr>
        <p:txBody>
          <a:bodyPr>
            <a:normAutofit fontScale="85000" lnSpcReduction="10000"/>
          </a:bodyPr>
          <a:lstStyle/>
          <a:p>
            <a:r>
              <a:rPr lang="en-US" sz="2600" b="1" dirty="0">
                <a:latin typeface="Garamond" panose="02020404030301010803" pitchFamily="18" charset="0"/>
              </a:rPr>
              <a:t>Catherine Baumann, Director, Chicago Language Center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March 6/7, 2026</a:t>
            </a:r>
          </a:p>
          <a:p>
            <a:r>
              <a:rPr lang="en-US" sz="2600" b="1" dirty="0">
                <a:latin typeface="Garamond" panose="02020404030301010803" pitchFamily="18" charset="0"/>
              </a:rPr>
              <a:t>SEALC Speaking &amp; Writing Proficiency Assessment Design Workshop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E344EF6-0558-E64C-69E6-37CB9E561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751" y="2759182"/>
            <a:ext cx="2605268" cy="78600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704253-5D7D-268A-1FBE-C82621727DAD}"/>
              </a:ext>
            </a:extLst>
          </p:cNvPr>
          <p:cNvSpPr txBox="1">
            <a:spLocks/>
          </p:cNvSpPr>
          <p:nvPr/>
        </p:nvSpPr>
        <p:spPr>
          <a:xfrm>
            <a:off x="441789" y="1565382"/>
            <a:ext cx="758232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dirty="0"/>
              <a:t>Revisiting Proficiency as an Assessment Design Framework</a:t>
            </a:r>
          </a:p>
        </p:txBody>
      </p:sp>
    </p:spTree>
    <p:extLst>
      <p:ext uri="{BB962C8B-B14F-4D97-AF65-F5344CB8AC3E}">
        <p14:creationId xmlns:p14="http://schemas.microsoft.com/office/powerpoint/2010/main" val="63867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413B81-6100-BB73-AFAC-27BCFD2B42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919" y="2713464"/>
            <a:ext cx="294748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What do we mean by “proficiency”?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E187517-FBCF-91A5-AB6B-9B8913D63C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25414" y="1375157"/>
            <a:ext cx="3424471" cy="2568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21041C-D711-5837-9E35-2F7D8A1DE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735" y="3169894"/>
            <a:ext cx="3653980" cy="279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1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CE8034-6B3F-295C-AD7B-7FE61785F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506840"/>
              </p:ext>
            </p:extLst>
          </p:nvPr>
        </p:nvGraphicFramePr>
        <p:xfrm>
          <a:off x="794805" y="1376713"/>
          <a:ext cx="10602392" cy="4061396"/>
        </p:xfrm>
        <a:graphic>
          <a:graphicData uri="http://schemas.openxmlformats.org/drawingml/2006/table">
            <a:tbl>
              <a:tblPr firstRow="1" bandRow="1">
                <a:solidFill>
                  <a:schemeClr val="accent1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5185515">
                  <a:extLst>
                    <a:ext uri="{9D8B030D-6E8A-4147-A177-3AD203B41FA5}">
                      <a16:colId xmlns:a16="http://schemas.microsoft.com/office/drawing/2014/main" val="671246787"/>
                    </a:ext>
                  </a:extLst>
                </a:gridCol>
                <a:gridCol w="5416877">
                  <a:extLst>
                    <a:ext uri="{9D8B030D-6E8A-4147-A177-3AD203B41FA5}">
                      <a16:colId xmlns:a16="http://schemas.microsoft.com/office/drawing/2014/main" val="2183528390"/>
                    </a:ext>
                  </a:extLst>
                </a:gridCol>
              </a:tblGrid>
              <a:tr h="934583">
                <a:tc>
                  <a:txBody>
                    <a:bodyPr/>
                    <a:lstStyle/>
                    <a:p>
                      <a:r>
                        <a:rPr lang="en-US" sz="2300" b="1" cap="all" spc="60">
                          <a:solidFill>
                            <a:schemeClr val="tx1"/>
                          </a:solidFill>
                        </a:rPr>
                        <a:t>Learning </a:t>
                      </a:r>
                      <a:r>
                        <a:rPr lang="en-US" sz="2300" b="1" u="sng" cap="all" spc="60">
                          <a:solidFill>
                            <a:schemeClr val="tx1"/>
                          </a:solidFill>
                        </a:rPr>
                        <a:t>about</a:t>
                      </a:r>
                      <a:r>
                        <a:rPr lang="en-US" sz="2300" b="1" cap="all" spc="60">
                          <a:solidFill>
                            <a:schemeClr val="tx1"/>
                          </a:solidFill>
                        </a:rPr>
                        <a:t> driving</a:t>
                      </a:r>
                    </a:p>
                  </a:txBody>
                  <a:tcPr marL="259606" marR="259606" marT="259606" marB="2596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300" b="1" cap="all" spc="60">
                          <a:solidFill>
                            <a:schemeClr val="tx1"/>
                          </a:solidFill>
                        </a:rPr>
                        <a:t>Learning to </a:t>
                      </a:r>
                      <a:r>
                        <a:rPr lang="en-US" sz="2300" b="1" u="sng" cap="all" spc="60">
                          <a:solidFill>
                            <a:schemeClr val="tx1"/>
                          </a:solidFill>
                        </a:rPr>
                        <a:t>drive the car</a:t>
                      </a:r>
                    </a:p>
                  </a:txBody>
                  <a:tcPr marL="259606" marR="259606" marT="259606" marB="25960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9384"/>
                  </a:ext>
                </a:extLst>
              </a:tr>
              <a:tr h="3126813">
                <a:tc>
                  <a:txBody>
                    <a:bodyPr/>
                    <a:lstStyle/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Rules of the road</a:t>
                      </a:r>
                    </a:p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Happens in the classroom</a:t>
                      </a:r>
                    </a:p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Manuals, online learning</a:t>
                      </a:r>
                    </a:p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Discussions, quizzes</a:t>
                      </a:r>
                    </a:p>
                    <a:p>
                      <a:endParaRPr lang="en-US" sz="3000" cap="none" spc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Assessment = Written test</a:t>
                      </a:r>
                    </a:p>
                  </a:txBody>
                  <a:tcPr marL="230761" marR="230761" marT="115381" marB="17307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Driving!</a:t>
                      </a:r>
                    </a:p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Happens out in the car</a:t>
                      </a:r>
                    </a:p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Different skills each day</a:t>
                      </a:r>
                    </a:p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Learn by doing</a:t>
                      </a:r>
                    </a:p>
                    <a:p>
                      <a:endParaRPr lang="en-US" sz="3000" cap="none" spc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3000" cap="none" spc="0" dirty="0">
                          <a:solidFill>
                            <a:schemeClr val="tx1"/>
                          </a:solidFill>
                        </a:rPr>
                        <a:t>Assessment = Driving test</a:t>
                      </a:r>
                    </a:p>
                  </a:txBody>
                  <a:tcPr marL="230761" marR="230761" marT="115381" marB="17307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7818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B19733A-7879-B2B6-DE85-482C40F49169}"/>
              </a:ext>
            </a:extLst>
          </p:cNvPr>
          <p:cNvSpPr txBox="1"/>
          <p:nvPr/>
        </p:nvSpPr>
        <p:spPr>
          <a:xfrm>
            <a:off x="794805" y="5712563"/>
            <a:ext cx="47242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Achievement Testing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C76E34-DCC7-8C32-50F8-EED8DC655B82}"/>
              </a:ext>
            </a:extLst>
          </p:cNvPr>
          <p:cNvSpPr txBox="1"/>
          <p:nvPr/>
        </p:nvSpPr>
        <p:spPr>
          <a:xfrm>
            <a:off x="5996069" y="5691300"/>
            <a:ext cx="47242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Proficiency Testing</a:t>
            </a:r>
          </a:p>
        </p:txBody>
      </p:sp>
    </p:spTree>
    <p:extLst>
      <p:ext uri="{BB962C8B-B14F-4D97-AF65-F5344CB8AC3E}">
        <p14:creationId xmlns:p14="http://schemas.microsoft.com/office/powerpoint/2010/main" val="159856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203ABB4-7E2A-4248-9FE7-4A419AFF2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26970D-C1E5-4FB1-84E8-86CB9CED1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392043-9078-681B-35EC-5806EADD9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21401"/>
              </p:ext>
            </p:extLst>
          </p:nvPr>
        </p:nvGraphicFramePr>
        <p:xfrm>
          <a:off x="924705" y="817764"/>
          <a:ext cx="10637521" cy="3303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4842">
                  <a:extLst>
                    <a:ext uri="{9D8B030D-6E8A-4147-A177-3AD203B41FA5}">
                      <a16:colId xmlns:a16="http://schemas.microsoft.com/office/drawing/2014/main" val="538950359"/>
                    </a:ext>
                  </a:extLst>
                </a:gridCol>
                <a:gridCol w="5382679">
                  <a:extLst>
                    <a:ext uri="{9D8B030D-6E8A-4147-A177-3AD203B41FA5}">
                      <a16:colId xmlns:a16="http://schemas.microsoft.com/office/drawing/2014/main" val="3126884283"/>
                    </a:ext>
                  </a:extLst>
                </a:gridCol>
              </a:tblGrid>
              <a:tr h="33030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what learners know about language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directly related to classroom learning and practice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test at regular, short intervals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tends to be discrete items or selected responses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instructor knows what responses to expect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can expect a high level of accuracy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learners earn a score or grade that indicates how well they have mastered the material</a:t>
                      </a:r>
                      <a:endParaRPr lang="en-US" sz="1700" dirty="0"/>
                    </a:p>
                  </a:txBody>
                  <a:tcPr marL="83835" marR="83835" marT="41917" marB="41917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what learners can do with language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tied to real-world use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longer intervals, end-of-sequences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open-ended, constructed responses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1500" dirty="0"/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adjusted expectations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500" dirty="0"/>
                        <a:t>• learners are given a rating that describes their functional ability</a:t>
                      </a:r>
                    </a:p>
                  </a:txBody>
                  <a:tcPr marL="83835" marR="83835" marT="41917" marB="41917"/>
                </a:tc>
                <a:extLst>
                  <a:ext uri="{0D108BD9-81ED-4DB2-BD59-A6C34878D82A}">
                    <a16:rowId xmlns:a16="http://schemas.microsoft.com/office/drawing/2014/main" val="14187995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F75CDF2-50F1-301B-0B1E-6DFB9A4B40A2}"/>
              </a:ext>
            </a:extLst>
          </p:cNvPr>
          <p:cNvSpPr txBox="1"/>
          <p:nvPr/>
        </p:nvSpPr>
        <p:spPr>
          <a:xfrm>
            <a:off x="1030514" y="348343"/>
            <a:ext cx="10531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Achievement Testing								Proficiency Testing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727CC2-40C0-67D5-276F-0E235D2697ED}"/>
              </a:ext>
            </a:extLst>
          </p:cNvPr>
          <p:cNvSpPr txBox="1"/>
          <p:nvPr/>
        </p:nvSpPr>
        <p:spPr>
          <a:xfrm>
            <a:off x="1893684" y="5074009"/>
            <a:ext cx="8404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 the next four sessions we will be designing and developing speaking and writing </a:t>
            </a:r>
          </a:p>
          <a:p>
            <a:r>
              <a:rPr lang="en-US" dirty="0"/>
              <a:t>proficiency assessments at the ACTFL Intermediate and Advanced levels.</a:t>
            </a:r>
          </a:p>
        </p:txBody>
      </p:sp>
    </p:spTree>
    <p:extLst>
      <p:ext uri="{BB962C8B-B14F-4D97-AF65-F5344CB8AC3E}">
        <p14:creationId xmlns:p14="http://schemas.microsoft.com/office/powerpoint/2010/main" val="107637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12A12-43DD-3AC5-CF58-A94567AC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Proficiency assessments are often </a:t>
            </a:r>
            <a:r>
              <a:rPr lang="en-US" i="1" dirty="0">
                <a:solidFill>
                  <a:schemeClr val="tx1"/>
                </a:solidFill>
              </a:rPr>
              <a:t>criterion-referenced.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5B2AA-77B6-C29B-B46D-0182EFC03E0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782182" y="4152575"/>
            <a:ext cx="7315200" cy="124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What are our criteria?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The American Council on the Teaching of Foreign Languages (ACTFL) Proficiency Guidelines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7D837-B863-A5A2-79E7-A188D27A3A11}"/>
              </a:ext>
            </a:extLst>
          </p:cNvPr>
          <p:cNvSpPr txBox="1"/>
          <p:nvPr/>
        </p:nvSpPr>
        <p:spPr>
          <a:xfrm>
            <a:off x="3782182" y="2453540"/>
            <a:ext cx="7785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a criterion-referenced assessment we agree on a set of criteria, get a sample of language, and compare the sample to the criteria.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F0E61-C1B8-F589-EC3C-D1AA993B0198}"/>
              </a:ext>
            </a:extLst>
          </p:cNvPr>
          <p:cNvSpPr txBox="1"/>
          <p:nvPr/>
        </p:nvSpPr>
        <p:spPr>
          <a:xfrm>
            <a:off x="3782182" y="1123837"/>
            <a:ext cx="7785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Many achievement tests are norm-referenced. Test-takers are compared to each other.</a:t>
            </a:r>
          </a:p>
        </p:txBody>
      </p:sp>
    </p:spTree>
    <p:extLst>
      <p:ext uri="{BB962C8B-B14F-4D97-AF65-F5344CB8AC3E}">
        <p14:creationId xmlns:p14="http://schemas.microsoft.com/office/powerpoint/2010/main" val="3287998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173AD3-D2E9-ABF3-3048-72BF1B8DF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F645BF8-7885-4398-80BC-4C0DF24F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12FB65-CD2B-4005-B910-132DCE19F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FA997-CC5B-21E9-ED56-66D67E5FA0A1}"/>
              </a:ext>
            </a:extLst>
          </p:cNvPr>
          <p:cNvSpPr txBox="1"/>
          <p:nvPr/>
        </p:nvSpPr>
        <p:spPr>
          <a:xfrm>
            <a:off x="3657601" y="758952"/>
            <a:ext cx="437712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with language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carry on a conversation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ask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answer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transaction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strings of discrete sentences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personal, everyday topics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familiar, informal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sympathetic listener</a:t>
            </a:r>
          </a:p>
        </p:txBody>
      </p:sp>
      <p:pic>
        <p:nvPicPr>
          <p:cNvPr id="13" name="Graphic 12" descr="Speech">
            <a:extLst>
              <a:ext uri="{FF2B5EF4-FFF2-40B4-BE49-F238E27FC236}">
                <a16:creationId xmlns:a16="http://schemas.microsoft.com/office/drawing/2014/main" id="{765E5584-1301-E13A-8E7B-C0C3E48B8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8120" y="1691640"/>
            <a:ext cx="3474720" cy="3474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ED8111-ED30-1D15-8108-CD6C75B6B721}"/>
              </a:ext>
            </a:extLst>
          </p:cNvPr>
          <p:cNvSpPr txBox="1"/>
          <p:nvPr/>
        </p:nvSpPr>
        <p:spPr>
          <a:xfrm>
            <a:off x="195674" y="2236410"/>
            <a:ext cx="1904689" cy="165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Intermediate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Speaking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Assessment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Criteria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685B2-FB27-4522-DB77-4582C73198FC}"/>
              </a:ext>
            </a:extLst>
          </p:cNvPr>
          <p:cNvSpPr txBox="1"/>
          <p:nvPr/>
        </p:nvSpPr>
        <p:spPr>
          <a:xfrm>
            <a:off x="195674" y="4527871"/>
            <a:ext cx="2395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FACCTs</a:t>
            </a:r>
          </a:p>
        </p:txBody>
      </p:sp>
    </p:spTree>
    <p:extLst>
      <p:ext uri="{BB962C8B-B14F-4D97-AF65-F5344CB8AC3E}">
        <p14:creationId xmlns:p14="http://schemas.microsoft.com/office/powerpoint/2010/main" val="121000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645BF8-7885-4398-80BC-4C0DF24F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2FB65-CD2B-4005-B910-132DCE19F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5DC95B7-2A72-483B-BA19-2BE751205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822AFE-7E96-4A51-9E55-FCAEACD21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516" y="4212709"/>
            <a:ext cx="10764932" cy="1873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69EA61-C175-4B7E-807B-58199DEA7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" name="Picture 1" descr="A close-up of a text&#10;&#10;AI-generated content may be incorrect.">
            <a:extLst>
              <a:ext uri="{FF2B5EF4-FFF2-40B4-BE49-F238E27FC236}">
                <a16:creationId xmlns:a16="http://schemas.microsoft.com/office/drawing/2014/main" id="{CDA60E11-D63C-6C2C-1960-17A8F6EB2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15" y="3651099"/>
            <a:ext cx="10764933" cy="21260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4D53C0-4DD7-B9E2-CF11-5484F9B11BAB}"/>
              </a:ext>
            </a:extLst>
          </p:cNvPr>
          <p:cNvSpPr txBox="1"/>
          <p:nvPr/>
        </p:nvSpPr>
        <p:spPr>
          <a:xfrm>
            <a:off x="2763711" y="622280"/>
            <a:ext cx="5992610" cy="15265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dirty="0">
                <a:solidFill>
                  <a:srgbClr val="FFFFFF"/>
                </a:solidFill>
              </a:rPr>
              <a:t>assessments vs Discrete assessments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56888A-4BCA-E1BF-29BF-84B40FDA32D4}"/>
              </a:ext>
            </a:extLst>
          </p:cNvPr>
          <p:cNvSpPr txBox="1"/>
          <p:nvPr/>
        </p:nvSpPr>
        <p:spPr>
          <a:xfrm>
            <a:off x="4095563" y="636188"/>
            <a:ext cx="4660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Discrete and Global Assessments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450084-415C-B5A3-598F-219007E2AE54}"/>
              </a:ext>
            </a:extLst>
          </p:cNvPr>
          <p:cNvSpPr txBox="1"/>
          <p:nvPr/>
        </p:nvSpPr>
        <p:spPr>
          <a:xfrm>
            <a:off x="1842247" y="1546412"/>
            <a:ext cx="8552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Fill in the blank with the correct form of the verb in the present tense.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(go) Mary ___________ to the library on Saturdays.</a:t>
            </a:r>
          </a:p>
          <a:p>
            <a:pPr marL="342900" indent="-342900">
              <a:buAutoNum type="arabicPeriod"/>
            </a:pPr>
            <a:r>
              <a:rPr lang="en-US" dirty="0"/>
              <a:t>(sit) Tom always ___________ by the window.</a:t>
            </a:r>
          </a:p>
        </p:txBody>
      </p:sp>
    </p:spTree>
    <p:extLst>
      <p:ext uri="{BB962C8B-B14F-4D97-AF65-F5344CB8AC3E}">
        <p14:creationId xmlns:p14="http://schemas.microsoft.com/office/powerpoint/2010/main" val="388259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4C85CE-F60E-C379-4914-48B6780C8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E56F1F-597B-7256-EB0A-EE1D77511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821F52-1385-A2E2-5A15-C97A775D7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2355BA-0ED8-BA81-0CCF-69C145AF4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3C3E2A-5794-9680-5103-B6D44EB78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E2EC8E-7BC0-FC6C-FC6E-55E1DF6C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spc="-100" dirty="0"/>
              <a:t>Sublevels in Rating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78D314-E265-79ED-8FD9-99E8A164C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E512C9-5A1E-4E27-08D4-1770D843A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484" y="0"/>
            <a:ext cx="5211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6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C7A97A-A7DE-4DFB-8542-1E4BF24C7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111DB0-3D73-4D20-9D57-CEF5A0D86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A3D6EE-9084-5E9C-4551-61902B10A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spc="-100" dirty="0"/>
              <a:t>Sublevels in Assessment Design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2A2F57-5718-ED20-F731-67C8E91EEA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39"/>
          <a:stretch>
            <a:fillRect/>
          </a:stretch>
        </p:blipFill>
        <p:spPr>
          <a:xfrm>
            <a:off x="5120640" y="759599"/>
            <a:ext cx="6367271" cy="53306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7ADCA0-A066-4B16-8E1F-3C2483947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7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6EEAC6-011F-4499-ACFF-2FDC742DB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70F14D-B6E6-40EA-96B4-4E18D0CF9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A72226-2A1A-DD24-52EF-72F4ACF488D6}"/>
              </a:ext>
            </a:extLst>
          </p:cNvPr>
          <p:cNvSpPr txBox="1"/>
          <p:nvPr/>
        </p:nvSpPr>
        <p:spPr>
          <a:xfrm>
            <a:off x="3869267" y="864108"/>
            <a:ext cx="3585891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Intermediate Speaking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with language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carry on a conversation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ask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answer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get through a transaction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produce strings of discrete sentences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personal, everyday topics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familiar, informal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accurate enough for sympathetic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listener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can I get the EVIDENCE I need to be able to claim my learners are at this level?  How will I OPERATIONALIZE the criteria “intermediate speaking”?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A36F22-D0CE-B977-8C4C-702DBDA12B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219" b="-3"/>
          <a:stretch/>
        </p:blipFill>
        <p:spPr>
          <a:xfrm>
            <a:off x="7818120" y="758952"/>
            <a:ext cx="3617432" cy="53309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3782F-9B28-B2BF-854B-771EC92DB68D}"/>
              </a:ext>
            </a:extLst>
          </p:cNvPr>
          <p:cNvSpPr txBox="1"/>
          <p:nvPr/>
        </p:nvSpPr>
        <p:spPr>
          <a:xfrm>
            <a:off x="344775" y="3043003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Operationalization</a:t>
            </a:r>
          </a:p>
        </p:txBody>
      </p:sp>
    </p:spTree>
    <p:extLst>
      <p:ext uri="{BB962C8B-B14F-4D97-AF65-F5344CB8AC3E}">
        <p14:creationId xmlns:p14="http://schemas.microsoft.com/office/powerpoint/2010/main" val="131989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DA2E76-87AE-7D37-64F6-78086352A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423BCA7-5605-2A5B-DE84-D2D467E4A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82AA9E-97EE-F2E1-E254-71AD14B7F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FA82D6-92B7-AA26-CB83-08FA0810A498}"/>
              </a:ext>
            </a:extLst>
          </p:cNvPr>
          <p:cNvSpPr txBox="1"/>
          <p:nvPr/>
        </p:nvSpPr>
        <p:spPr>
          <a:xfrm>
            <a:off x="804232" y="991519"/>
            <a:ext cx="43736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Helvetica"/>
              </a:rPr>
              <a:t>Intermediate Speaking Operationalization 1</a:t>
            </a:r>
          </a:p>
          <a:p>
            <a:endParaRPr lang="en-US" sz="2400" dirty="0">
              <a:cs typeface="Helvetica"/>
            </a:endParaRPr>
          </a:p>
          <a:p>
            <a:r>
              <a:rPr lang="en-US" sz="2400" dirty="0">
                <a:cs typeface="Helvetica"/>
              </a:rPr>
              <a:t>• give students a list of 8-9 </a:t>
            </a:r>
          </a:p>
          <a:p>
            <a:r>
              <a:rPr lang="en-US" sz="2400" dirty="0">
                <a:cs typeface="Helvetica"/>
              </a:rPr>
              <a:t>Intermediate-level questions</a:t>
            </a:r>
          </a:p>
          <a:p>
            <a:endParaRPr lang="en-US" sz="2400" dirty="0">
              <a:cs typeface="Helvetica"/>
            </a:endParaRPr>
          </a:p>
          <a:p>
            <a:r>
              <a:rPr lang="en-US" sz="2400" dirty="0">
                <a:cs typeface="Helvetica"/>
              </a:rPr>
              <a:t>• give students list of 2-3 </a:t>
            </a:r>
          </a:p>
          <a:p>
            <a:r>
              <a:rPr lang="en-US" sz="2400" dirty="0">
                <a:cs typeface="Helvetica"/>
              </a:rPr>
              <a:t>intermediate-level role plays</a:t>
            </a:r>
          </a:p>
          <a:p>
            <a:endParaRPr lang="en-US" sz="2400" dirty="0">
              <a:cs typeface="Helvetica"/>
            </a:endParaRPr>
          </a:p>
          <a:p>
            <a:r>
              <a:rPr lang="en-US" sz="2400" dirty="0">
                <a:cs typeface="Helvetica"/>
              </a:rPr>
              <a:t>• students choose 2 questions </a:t>
            </a:r>
          </a:p>
          <a:p>
            <a:r>
              <a:rPr lang="en-US" sz="2400" dirty="0">
                <a:cs typeface="Helvetica"/>
              </a:rPr>
              <a:t>and one of the role plays, produce a recording and upload it to the LMS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97CDC8-73F0-D1E8-A4FF-1DAE7157BEBC}"/>
              </a:ext>
            </a:extLst>
          </p:cNvPr>
          <p:cNvSpPr txBox="1"/>
          <p:nvPr/>
        </p:nvSpPr>
        <p:spPr>
          <a:xfrm>
            <a:off x="6308073" y="991519"/>
            <a:ext cx="449947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Helvetica"/>
              </a:rPr>
              <a:t>Intermediate Speaking Operationalization 2</a:t>
            </a:r>
          </a:p>
          <a:p>
            <a:endParaRPr lang="en-US" sz="2400" dirty="0">
              <a:cs typeface="Helvetica"/>
            </a:endParaRPr>
          </a:p>
          <a:p>
            <a:r>
              <a:rPr lang="en-US" sz="2400" dirty="0">
                <a:cs typeface="Helvetica"/>
              </a:rPr>
              <a:t>• give students a list of 8-9 Intermediate-level questions</a:t>
            </a:r>
          </a:p>
          <a:p>
            <a:endParaRPr lang="en-US" sz="2400" dirty="0">
              <a:cs typeface="Helvetica"/>
            </a:endParaRPr>
          </a:p>
          <a:p>
            <a:r>
              <a:rPr lang="en-US" sz="2400" dirty="0">
                <a:cs typeface="Helvetica"/>
              </a:rPr>
              <a:t>• give students list of 2-3 </a:t>
            </a:r>
          </a:p>
          <a:p>
            <a:r>
              <a:rPr lang="en-US" sz="2400" dirty="0">
                <a:cs typeface="Helvetica"/>
              </a:rPr>
              <a:t>intermediate-level role plays</a:t>
            </a:r>
          </a:p>
          <a:p>
            <a:endParaRPr lang="en-US" sz="2400" dirty="0">
              <a:cs typeface="Helvetica"/>
            </a:endParaRPr>
          </a:p>
          <a:p>
            <a:r>
              <a:rPr lang="en-US" sz="2400" dirty="0">
                <a:cs typeface="Helvetica"/>
              </a:rPr>
              <a:t>• students come to my office </a:t>
            </a:r>
          </a:p>
          <a:p>
            <a:r>
              <a:rPr lang="en-US" sz="2400" dirty="0">
                <a:cs typeface="Helvetica"/>
              </a:rPr>
              <a:t>and I choose 2-3 of the questions </a:t>
            </a:r>
          </a:p>
          <a:p>
            <a:r>
              <a:rPr lang="en-US" sz="2400" dirty="0">
                <a:cs typeface="Helvetica"/>
              </a:rPr>
              <a:t>and one of the role plays and </a:t>
            </a:r>
          </a:p>
          <a:p>
            <a:r>
              <a:rPr lang="en-US" sz="2400" dirty="0">
                <a:cs typeface="Helvetica"/>
              </a:rPr>
              <a:t>conduct the interview</a:t>
            </a:r>
          </a:p>
        </p:txBody>
      </p:sp>
    </p:spTree>
    <p:extLst>
      <p:ext uri="{BB962C8B-B14F-4D97-AF65-F5344CB8AC3E}">
        <p14:creationId xmlns:p14="http://schemas.microsoft.com/office/powerpoint/2010/main" val="343578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E41794-670C-E30C-E568-3F75E8AFF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A37B83-E01B-CB1F-0B02-31ECEC6E5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C59E99-85B1-529A-5EB0-644E274E8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0E49A6-947D-0D1B-D0E6-6FADAC686194}"/>
              </a:ext>
            </a:extLst>
          </p:cNvPr>
          <p:cNvSpPr txBox="1"/>
          <p:nvPr/>
        </p:nvSpPr>
        <p:spPr>
          <a:xfrm>
            <a:off x="901776" y="1171872"/>
            <a:ext cx="471953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Helvetica"/>
              </a:rPr>
              <a:t>Intermediate Speaking Criteria</a:t>
            </a:r>
          </a:p>
          <a:p>
            <a:r>
              <a:rPr lang="en-US" sz="2400" dirty="0">
                <a:cs typeface="Helvetica"/>
              </a:rPr>
              <a:t>• create with language</a:t>
            </a:r>
          </a:p>
          <a:p>
            <a:r>
              <a:rPr lang="en-US" sz="2400" dirty="0">
                <a:cs typeface="Helvetica"/>
              </a:rPr>
              <a:t>• carry on a conversation</a:t>
            </a:r>
          </a:p>
          <a:p>
            <a:r>
              <a:rPr lang="en-US" sz="2400" dirty="0">
                <a:cs typeface="Helvetica"/>
              </a:rPr>
              <a:t>• ask questions</a:t>
            </a:r>
          </a:p>
          <a:p>
            <a:r>
              <a:rPr lang="en-US" sz="2400" dirty="0">
                <a:cs typeface="Helvetica"/>
              </a:rPr>
              <a:t>• answer questions</a:t>
            </a:r>
          </a:p>
          <a:p>
            <a:r>
              <a:rPr lang="en-US" sz="2400" dirty="0">
                <a:cs typeface="Helvetica"/>
              </a:rPr>
              <a:t>• get through a transaction</a:t>
            </a:r>
          </a:p>
          <a:p>
            <a:r>
              <a:rPr lang="en-US" sz="2400" dirty="0">
                <a:cs typeface="Helvetica"/>
              </a:rPr>
              <a:t>• produce strings of discrete sentences</a:t>
            </a:r>
          </a:p>
          <a:p>
            <a:r>
              <a:rPr lang="en-US" sz="2400" dirty="0">
                <a:cs typeface="Helvetica"/>
              </a:rPr>
              <a:t>• about personal, everyday topics</a:t>
            </a:r>
          </a:p>
          <a:p>
            <a:r>
              <a:rPr lang="en-US" sz="2400" dirty="0">
                <a:cs typeface="Helvetica"/>
              </a:rPr>
              <a:t>• accurate enough for sympathetic listener</a:t>
            </a:r>
          </a:p>
          <a:p>
            <a:endParaRPr lang="en-US" dirty="0">
              <a:cs typeface="Helvetic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01B037-7851-D968-F041-8D5967D9613A}"/>
              </a:ext>
            </a:extLst>
          </p:cNvPr>
          <p:cNvSpPr txBox="1"/>
          <p:nvPr/>
        </p:nvSpPr>
        <p:spPr>
          <a:xfrm>
            <a:off x="7023024" y="1716820"/>
            <a:ext cx="44432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“Threshold” OPI for Intermediate</a:t>
            </a:r>
          </a:p>
          <a:p>
            <a:endParaRPr lang="en-US" sz="2400" dirty="0"/>
          </a:p>
          <a:p>
            <a:r>
              <a:rPr lang="en-US" sz="2400" dirty="0"/>
              <a:t>• F2F with one student</a:t>
            </a:r>
          </a:p>
          <a:p>
            <a:r>
              <a:rPr lang="en-US" sz="2400" dirty="0"/>
              <a:t>• warm-up</a:t>
            </a:r>
          </a:p>
          <a:p>
            <a:r>
              <a:rPr lang="en-US" sz="2400" dirty="0"/>
              <a:t>• 2-3 questions eliciting Intermediate language</a:t>
            </a:r>
          </a:p>
          <a:p>
            <a:r>
              <a:rPr lang="en-US" sz="2400" dirty="0"/>
              <a:t>• 1 role play</a:t>
            </a:r>
          </a:p>
          <a:p>
            <a:r>
              <a:rPr lang="en-US" sz="2400" dirty="0"/>
              <a:t>• wind down</a:t>
            </a:r>
          </a:p>
        </p:txBody>
      </p:sp>
    </p:spTree>
    <p:extLst>
      <p:ext uri="{BB962C8B-B14F-4D97-AF65-F5344CB8AC3E}">
        <p14:creationId xmlns:p14="http://schemas.microsoft.com/office/powerpoint/2010/main" val="403562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BBE11-504D-EA9A-EE72-4DBE269C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Effective Intermediate-Level Questioning Strategies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55F59A-71FF-07D4-4D12-37DA7366FD8C}"/>
              </a:ext>
            </a:extLst>
          </p:cNvPr>
          <p:cNvSpPr txBox="1"/>
          <p:nvPr/>
        </p:nvSpPr>
        <p:spPr>
          <a:xfrm>
            <a:off x="4049487" y="1375153"/>
            <a:ext cx="757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Remember, you are eliciting evidence of the ability to: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20D5E-A959-5527-6738-4E9F1411379C}"/>
              </a:ext>
            </a:extLst>
          </p:cNvPr>
          <p:cNvSpPr txBox="1"/>
          <p:nvPr/>
        </p:nvSpPr>
        <p:spPr>
          <a:xfrm>
            <a:off x="4049487" y="1893094"/>
            <a:ext cx="4942114" cy="3405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create with language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carry on a conversation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ask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answer questions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get through a transaction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produce strings of discrete sentences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about personal, everyday topics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in familiar, informal contexts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accurate enough for sympathetic listener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1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E3753-D563-D751-3BC8-E3762EC40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85777-EB85-E9C0-8129-B69B5BD01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Effective Intermediate-Level Questioning Strategies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14B14-3F1D-A752-3645-FF2E13A17029}"/>
              </a:ext>
            </a:extLst>
          </p:cNvPr>
          <p:cNvSpPr txBox="1"/>
          <p:nvPr/>
        </p:nvSpPr>
        <p:spPr>
          <a:xfrm>
            <a:off x="3585029" y="852639"/>
            <a:ext cx="29474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said you have a brother.</a:t>
            </a:r>
          </a:p>
          <a:p>
            <a:r>
              <a:rPr lang="en-US" dirty="0"/>
              <a:t>What is his name?</a:t>
            </a:r>
          </a:p>
          <a:p>
            <a:r>
              <a:rPr lang="en-US" dirty="0"/>
              <a:t>How old is he? </a:t>
            </a:r>
          </a:p>
          <a:p>
            <a:r>
              <a:rPr lang="en-US" dirty="0"/>
              <a:t>Does he go to school?</a:t>
            </a:r>
          </a:p>
          <a:p>
            <a:r>
              <a:rPr lang="en-US" dirty="0"/>
              <a:t>Where?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488E90-2631-DEF6-C734-5C3E66B41418}"/>
              </a:ext>
            </a:extLst>
          </p:cNvPr>
          <p:cNvSpPr txBox="1"/>
          <p:nvPr/>
        </p:nvSpPr>
        <p:spPr>
          <a:xfrm>
            <a:off x="8606972" y="997908"/>
            <a:ext cx="2481941" cy="485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create with language</a:t>
            </a: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carry on a conversation</a:t>
            </a: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ask questions</a:t>
            </a: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answer questions</a:t>
            </a: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get through a transaction</a:t>
            </a: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produce strings of discrete </a:t>
            </a:r>
          </a:p>
          <a:p>
            <a:pPr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       sentences</a:t>
            </a: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about personal, everyday </a:t>
            </a:r>
          </a:p>
          <a:p>
            <a:pPr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        topics</a:t>
            </a: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in familiar, informal contexts</a:t>
            </a:r>
          </a:p>
          <a:p>
            <a:pPr indent="-182880"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 dirty="0"/>
              <a:t>accurate enough for </a:t>
            </a:r>
          </a:p>
          <a:p>
            <a:pPr defTabSz="914400">
              <a:lnSpc>
                <a:spcPct val="17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        sympathetic listener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790ED-E975-F6F4-774E-FF8D403B27A9}"/>
              </a:ext>
            </a:extLst>
          </p:cNvPr>
          <p:cNvSpPr txBox="1"/>
          <p:nvPr/>
        </p:nvSpPr>
        <p:spPr>
          <a:xfrm>
            <a:off x="3585029" y="2804811"/>
            <a:ext cx="2947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said you have a brother.</a:t>
            </a:r>
          </a:p>
          <a:p>
            <a:r>
              <a:rPr lang="en-US" dirty="0"/>
              <a:t>Can you tell me about him?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248ECB-8210-8F83-1216-040A05D5AD3F}"/>
              </a:ext>
            </a:extLst>
          </p:cNvPr>
          <p:cNvSpPr txBox="1"/>
          <p:nvPr/>
        </p:nvSpPr>
        <p:spPr>
          <a:xfrm>
            <a:off x="3670841" y="4071129"/>
            <a:ext cx="2775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you and your brother more alike? Or different? Why?</a:t>
            </a:r>
          </a:p>
        </p:txBody>
      </p:sp>
    </p:spTree>
    <p:extLst>
      <p:ext uri="{BB962C8B-B14F-4D97-AF65-F5344CB8AC3E}">
        <p14:creationId xmlns:p14="http://schemas.microsoft.com/office/powerpoint/2010/main" val="208817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0B399F-FB5E-5125-A4DD-565730341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5E6C5F2-4C91-E57F-E4D3-8771D3F0C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645527-F768-AACF-6B2C-7A359A931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5847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A3694D-7007-A15F-A858-546FFFDFADE4}"/>
              </a:ext>
            </a:extLst>
          </p:cNvPr>
          <p:cNvSpPr txBox="1"/>
          <p:nvPr/>
        </p:nvSpPr>
        <p:spPr>
          <a:xfrm>
            <a:off x="883482" y="1270423"/>
            <a:ext cx="41384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Threshold OPI for Intermediate</a:t>
            </a:r>
          </a:p>
          <a:p>
            <a:endParaRPr lang="en-US" sz="2400" dirty="0"/>
          </a:p>
          <a:p>
            <a:r>
              <a:rPr lang="en-US" sz="2400" dirty="0"/>
              <a:t>• F2F with one student</a:t>
            </a:r>
          </a:p>
          <a:p>
            <a:r>
              <a:rPr lang="en-US" sz="2400" dirty="0"/>
              <a:t>• warm-up</a:t>
            </a:r>
          </a:p>
          <a:p>
            <a:r>
              <a:rPr lang="en-US" sz="2400" dirty="0"/>
              <a:t>• 2-3 questions eliciting Intermediate language</a:t>
            </a:r>
          </a:p>
          <a:p>
            <a:r>
              <a:rPr lang="en-US" sz="2400" dirty="0"/>
              <a:t>• 1 role play</a:t>
            </a:r>
          </a:p>
          <a:p>
            <a:r>
              <a:rPr lang="en-US" sz="2400" dirty="0"/>
              <a:t>• wind down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67BEC-92CA-675F-E9A4-10DF3649BBE8}"/>
              </a:ext>
            </a:extLst>
          </p:cNvPr>
          <p:cNvSpPr txBox="1"/>
          <p:nvPr/>
        </p:nvSpPr>
        <p:spPr>
          <a:xfrm>
            <a:off x="1143383" y="3515061"/>
            <a:ext cx="1407888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role play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04F677-C8E3-EB21-2305-3358B2A4FF78}"/>
              </a:ext>
            </a:extLst>
          </p:cNvPr>
          <p:cNvSpPr txBox="1"/>
          <p:nvPr/>
        </p:nvSpPr>
        <p:spPr>
          <a:xfrm>
            <a:off x="6226984" y="1284007"/>
            <a:ext cx="46274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what functions does the role play elicit?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why does the role play come toward the end of the interview?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how to choose from the 3-4 role plays you will develop in this workshop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5B9552-E95F-4A15-1B74-B891F7A24BA3}"/>
              </a:ext>
            </a:extLst>
          </p:cNvPr>
          <p:cNvSpPr txBox="1"/>
          <p:nvPr/>
        </p:nvSpPr>
        <p:spPr>
          <a:xfrm>
            <a:off x="660399" y="4916755"/>
            <a:ext cx="10871201" cy="1302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• create with language	• carry on a conversation	        •ask questions 		• answer questions	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• get through a transaction	     • produce strings of discrete sentences 	• about personal, everyday topics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• in familiar, informal contexts	•accurate enough for sympathetic listener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96924-72B6-EFA1-4CE4-E130B6877DA7}"/>
              </a:ext>
            </a:extLst>
          </p:cNvPr>
          <p:cNvSpPr txBox="1"/>
          <p:nvPr/>
        </p:nvSpPr>
        <p:spPr>
          <a:xfrm>
            <a:off x="3659491" y="638990"/>
            <a:ext cx="5134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Closer Look 🔬 at the Role Play</a:t>
            </a:r>
          </a:p>
        </p:txBody>
      </p:sp>
    </p:spTree>
    <p:extLst>
      <p:ext uri="{BB962C8B-B14F-4D97-AF65-F5344CB8AC3E}">
        <p14:creationId xmlns:p14="http://schemas.microsoft.com/office/powerpoint/2010/main" val="298100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2D03-8488-E667-F777-02127E058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EF8B322-47DE-7701-9D23-EF90D813E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70245"/>
            <a:ext cx="9090212" cy="1224946"/>
          </a:xfrm>
        </p:spPr>
        <p:txBody>
          <a:bodyPr>
            <a:normAutofit/>
          </a:bodyPr>
          <a:lstStyle/>
          <a:p>
            <a:r>
              <a:rPr lang="en-US" sz="2600" b="1" dirty="0" err="1">
                <a:latin typeface="Garamond" panose="02020404030301010803" pitchFamily="18" charset="0"/>
              </a:rPr>
              <a:t>ccbauman@uchicago.edu</a:t>
            </a:r>
            <a:endParaRPr lang="en-US" sz="2600" b="1" dirty="0">
              <a:latin typeface="Garamond" panose="02020404030301010803" pitchFamily="18" charset="0"/>
            </a:endParaRPr>
          </a:p>
          <a:p>
            <a:r>
              <a:rPr lang="en-US" sz="2600" b="1" dirty="0">
                <a:latin typeface="Garamond" panose="02020404030301010803" pitchFamily="18" charset="0"/>
              </a:rPr>
              <a:t>https://</a:t>
            </a:r>
            <a:r>
              <a:rPr lang="en-US" sz="2600" b="1" dirty="0" err="1">
                <a:latin typeface="Garamond" panose="02020404030301010803" pitchFamily="18" charset="0"/>
              </a:rPr>
              <a:t>www.languages.uchicago.edu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288AE6C-EDB4-0AF1-04A0-105B3DECE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751" y="2759182"/>
            <a:ext cx="2605268" cy="78600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7809BBB-4186-0B30-31D9-6D63783AEFED}"/>
              </a:ext>
            </a:extLst>
          </p:cNvPr>
          <p:cNvSpPr txBox="1">
            <a:spLocks/>
          </p:cNvSpPr>
          <p:nvPr/>
        </p:nvSpPr>
        <p:spPr>
          <a:xfrm>
            <a:off x="441789" y="1565382"/>
            <a:ext cx="7582328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dirty="0"/>
              <a:t>Thank you!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961555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9214</TotalTime>
  <Words>885</Words>
  <Application>Microsoft Macintosh PowerPoint</Application>
  <PresentationFormat>Widescreen</PresentationFormat>
  <Paragraphs>175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Corbel</vt:lpstr>
      <vt:lpstr>Garamond</vt:lpstr>
      <vt:lpstr>Helvetica</vt:lpstr>
      <vt:lpstr>Wingdings</vt:lpstr>
      <vt:lpstr>Wingdings 2</vt:lpstr>
      <vt:lpstr>Frame</vt:lpstr>
      <vt:lpstr>PowerPoint Presentation</vt:lpstr>
      <vt:lpstr>What do we mean by “proficiency”?</vt:lpstr>
      <vt:lpstr>PowerPoint Presentation</vt:lpstr>
      <vt:lpstr>PowerPoint Presentation</vt:lpstr>
      <vt:lpstr>Proficiency assessments are often criterion-referenced.</vt:lpstr>
      <vt:lpstr>PowerPoint Presentation</vt:lpstr>
      <vt:lpstr>PowerPoint Presentation</vt:lpstr>
      <vt:lpstr>Sublevels in Rating</vt:lpstr>
      <vt:lpstr>Sublevels in Assessment Design</vt:lpstr>
      <vt:lpstr>PowerPoint Presentation</vt:lpstr>
      <vt:lpstr>PowerPoint Presentation</vt:lpstr>
      <vt:lpstr>PowerPoint Presentation</vt:lpstr>
      <vt:lpstr>Effective Intermediate-Level Questioning Strategies</vt:lpstr>
      <vt:lpstr>Effective Intermediate-Level Questioning Strategies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Abroad +  Language Learning = Global Honors &amp; Proficiency Certifications</dc:title>
  <dc:creator>Catherine C. Baumann</dc:creator>
  <cp:lastModifiedBy>Catherine C. Baumann</cp:lastModifiedBy>
  <cp:revision>22</cp:revision>
  <dcterms:created xsi:type="dcterms:W3CDTF">2024-04-16T12:54:03Z</dcterms:created>
  <dcterms:modified xsi:type="dcterms:W3CDTF">2026-03-07T00:27:42Z</dcterms:modified>
</cp:coreProperties>
</file>