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jI3rhOQTDHr+IqzjWU7pIO8K8p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BC33B8-89BF-4FA4-B7A8-EF64D6CAB6A0}">
  <a:tblStyle styleId="{88BC33B8-89BF-4FA4-B7A8-EF64D6CAB6A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would provide a partial credit. Because every bit is counted in the proficiency as long as it is accurate or it does not change the direction of the information provided</a:t>
            </a:r>
            <a:r>
              <a:rPr lang="en-US"/>
              <a:t> </a:t>
            </a:r>
            <a:endParaRPr/>
          </a:p>
        </p:txBody>
      </p:sp>
      <p:sp>
        <p:nvSpPr>
          <p:cNvPr id="110" name="Google Shape;110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Anything that is not explicitly stated should not count.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Anything that is not explicitly stated should not count.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067925" y="2475408"/>
            <a:ext cx="10390094" cy="15427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002060"/>
                </a:solidFill>
              </a:rPr>
              <a:t>Troubleshooting Issues Around Rubric Design</a:t>
            </a:r>
            <a:endParaRPr/>
          </a:p>
        </p:txBody>
      </p:sp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1690972" y="5139267"/>
            <a:ext cx="9144000" cy="10236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latin typeface="Angsana New"/>
                <a:ea typeface="Angsana New"/>
                <a:cs typeface="Angsana New"/>
                <a:sym typeface="Angsana New"/>
              </a:rPr>
              <a:t>Ahmet Dursun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>
                <a:latin typeface="Angsana New"/>
                <a:ea typeface="Angsana New"/>
                <a:cs typeface="Angsana New"/>
                <a:sym typeface="Angsana New"/>
              </a:rPr>
              <a:t>Director, Office of Language Assessment</a:t>
            </a:r>
            <a:endParaRPr/>
          </a:p>
        </p:txBody>
      </p:sp>
      <p:pic>
        <p:nvPicPr>
          <p:cNvPr descr="Chicago Language Center Logo.  Links to the CLC homepage.  "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180" y="75439"/>
            <a:ext cx="3598606" cy="110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2514" y="28547"/>
            <a:ext cx="6754015" cy="870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/>
          <p:nvPr/>
        </p:nvSpPr>
        <p:spPr>
          <a:xfrm>
            <a:off x="40547" y="2272697"/>
            <a:ext cx="2103120" cy="22860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FUNCTIONS</a:t>
            </a:r>
            <a:endParaRPr/>
          </a:p>
        </p:txBody>
      </p:sp>
      <p:sp>
        <p:nvSpPr>
          <p:cNvPr id="98" name="Google Shape;98;p2"/>
          <p:cNvSpPr/>
          <p:nvPr/>
        </p:nvSpPr>
        <p:spPr>
          <a:xfrm>
            <a:off x="3061019" y="788779"/>
            <a:ext cx="1371600" cy="1097280"/>
          </a:xfrm>
          <a:prstGeom prst="ellipse">
            <a:avLst/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2700000" scaled="0"/>
          </a:gradFill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TYPE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>
            <a:off x="5518483" y="857082"/>
            <a:ext cx="1371600" cy="1097280"/>
          </a:xfrm>
          <a:prstGeom prst="ellipse">
            <a:avLst/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2700000" scaled="0"/>
          </a:gradFill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INPUT/TEXT</a:t>
            </a:r>
            <a:endParaRPr/>
          </a:p>
        </p:txBody>
      </p:sp>
      <p:sp>
        <p:nvSpPr>
          <p:cNvPr id="100" name="Google Shape;100;p2"/>
          <p:cNvSpPr/>
          <p:nvPr/>
        </p:nvSpPr>
        <p:spPr>
          <a:xfrm>
            <a:off x="6549663" y="4758532"/>
            <a:ext cx="1371600" cy="1097280"/>
          </a:xfrm>
          <a:prstGeom prst="ellipse">
            <a:avLst/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2700000" scaled="0"/>
          </a:gradFill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PROMPT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&amp; DELIVERY</a:t>
            </a:r>
            <a:endParaRPr/>
          </a:p>
        </p:txBody>
      </p:sp>
      <p:sp>
        <p:nvSpPr>
          <p:cNvPr id="101" name="Google Shape;101;p2"/>
          <p:cNvSpPr/>
          <p:nvPr/>
        </p:nvSpPr>
        <p:spPr>
          <a:xfrm>
            <a:off x="4146883" y="3521691"/>
            <a:ext cx="1371600" cy="1097280"/>
          </a:xfrm>
          <a:prstGeom prst="ellipse">
            <a:avLst/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2700000" scaled="0"/>
          </a:gradFill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 TOPIC</a:t>
            </a:r>
            <a:endParaRPr/>
          </a:p>
        </p:txBody>
      </p:sp>
      <p:cxnSp>
        <p:nvCxnSpPr>
          <p:cNvPr id="102" name="Google Shape;102;p2"/>
          <p:cNvCxnSpPr/>
          <p:nvPr/>
        </p:nvCxnSpPr>
        <p:spPr>
          <a:xfrm>
            <a:off x="315161" y="2206908"/>
            <a:ext cx="11105003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3" name="Google Shape;103;p2"/>
          <p:cNvCxnSpPr/>
          <p:nvPr/>
        </p:nvCxnSpPr>
        <p:spPr>
          <a:xfrm>
            <a:off x="315161" y="4688751"/>
            <a:ext cx="11105003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4" name="Google Shape;104;p2"/>
          <p:cNvSpPr txBox="1"/>
          <p:nvPr/>
        </p:nvSpPr>
        <p:spPr>
          <a:xfrm>
            <a:off x="0" y="5953135"/>
            <a:ext cx="11721947" cy="7928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Everything from </a:t>
            </a: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designing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</a:t>
            </a: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developing an assessment task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and then from </a:t>
            </a: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grading the task 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</a:t>
            </a: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reporting the its results </a:t>
            </a:r>
            <a:r>
              <a:rPr b="1" i="0" lang="en-US" sz="16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MUST work in harmony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elicit the evidence that the learner can function (e.g. at the advanced level) in the </a:t>
            </a:r>
            <a:r>
              <a:rPr b="1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LANGUAGE USE DOMAIN</a:t>
            </a:r>
            <a:r>
              <a:rPr b="0" i="0" lang="en-US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id="105" name="Google Shape;105;p2"/>
          <p:cNvSpPr/>
          <p:nvPr/>
        </p:nvSpPr>
        <p:spPr>
          <a:xfrm>
            <a:off x="10048564" y="4140111"/>
            <a:ext cx="1371600" cy="1097280"/>
          </a:xfrm>
          <a:prstGeom prst="ellipse">
            <a:avLst/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2700000" scaled="0"/>
          </a:gradFill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SCORING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8676964" y="2164381"/>
            <a:ext cx="1371600" cy="1097280"/>
          </a:xfrm>
          <a:prstGeom prst="ellipse">
            <a:avLst/>
          </a:prstGeom>
          <a:gradFill>
            <a:gsLst>
              <a:gs pos="0">
                <a:srgbClr val="98C2F5"/>
              </a:gs>
              <a:gs pos="50000">
                <a:srgbClr val="BFD7F7"/>
              </a:gs>
              <a:gs pos="100000">
                <a:srgbClr val="DFEBFB"/>
              </a:gs>
            </a:gsLst>
            <a:lin ang="2700000" scaled="0"/>
          </a:gradFill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>
            <p:ph type="title"/>
          </p:nvPr>
        </p:nvSpPr>
        <p:spPr>
          <a:xfrm>
            <a:off x="949569" y="269225"/>
            <a:ext cx="9753600" cy="678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Things to Consider in Grading Proficiency Exams</a:t>
            </a:r>
            <a:endParaRPr/>
          </a:p>
        </p:txBody>
      </p:sp>
      <p:cxnSp>
        <p:nvCxnSpPr>
          <p:cNvPr id="113" name="Google Shape;113;p3"/>
          <p:cNvCxnSpPr/>
          <p:nvPr/>
        </p:nvCxnSpPr>
        <p:spPr>
          <a:xfrm>
            <a:off x="2296504" y="992826"/>
            <a:ext cx="7397262" cy="0"/>
          </a:xfrm>
          <a:prstGeom prst="straightConnector1">
            <a:avLst/>
          </a:prstGeom>
          <a:noFill/>
          <a:ln cap="flat" cmpd="sng" w="9525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4" name="Google Shape;114;p3"/>
          <p:cNvSpPr txBox="1"/>
          <p:nvPr/>
        </p:nvSpPr>
        <p:spPr>
          <a:xfrm>
            <a:off x="536746" y="1276521"/>
            <a:ext cx="11457300" cy="50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 the responses from the beginning to the end to have the overall sense of it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Always evaluate responses based on the </a:t>
            </a: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corresponding</a:t>
            </a: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rubric (even when you think you know the response very well)</a:t>
            </a:r>
            <a:endParaRPr/>
          </a:p>
          <a:p>
            <a:pPr indent="-215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Award partial credit to any evidence of criteria (as specified in the rubric), even if the complete answer is not observable </a:t>
            </a:r>
            <a:endParaRPr/>
          </a:p>
          <a:p>
            <a:pPr indent="-215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Information NOT contained in the original text should earn NO points and does NOT count as an error or cause the students to lose the points.</a:t>
            </a:r>
            <a:endParaRPr/>
          </a:p>
          <a:p>
            <a:pPr indent="-158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 txBox="1"/>
          <p:nvPr/>
        </p:nvSpPr>
        <p:spPr>
          <a:xfrm>
            <a:off x="217585" y="286825"/>
            <a:ext cx="507110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READING &amp; LISTENING</a:t>
            </a:r>
            <a:endParaRPr/>
          </a:p>
        </p:txBody>
      </p:sp>
      <p:sp>
        <p:nvSpPr>
          <p:cNvPr id="121" name="Google Shape;121;p4"/>
          <p:cNvSpPr txBox="1"/>
          <p:nvPr/>
        </p:nvSpPr>
        <p:spPr>
          <a:xfrm>
            <a:off x="180873" y="1904631"/>
            <a:ext cx="11830253" cy="46628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context or student's role in the task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connection with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they would read or listen to such a thing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real life should make it clear “what counts and what does not count, what matters and what doesn’t matter” in the response.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best way to write a response is to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yourself in the situation and context given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if you were the one asked to read or listen to such a thing,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1" marL="6286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What would you consider important or worth remembering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b="0" i="0" lang="en-US" sz="1800" u="none" cap="none" strike="noStrike">
                <a:solidFill>
                  <a:srgbClr val="941102"/>
                </a:solidFill>
                <a:latin typeface="Calibri"/>
                <a:ea typeface="Calibri"/>
                <a:cs typeface="Calibri"/>
                <a:sym typeface="Calibri"/>
              </a:rPr>
              <a:t>[in Summary Tables , Recall Protocols &amp; SRQs]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indent="-171450" lvl="1" marL="6286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What would matter and would NOT matter to complete such a task?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800" u="none" cap="none" strike="noStrike">
                <a:solidFill>
                  <a:srgbClr val="941102"/>
                </a:solidFill>
                <a:latin typeface="Calibri"/>
                <a:ea typeface="Calibri"/>
                <a:cs typeface="Calibri"/>
                <a:sym typeface="Calibri"/>
              </a:rPr>
              <a:t>[in Summary Tables, Recall Protocols &amp; SRQs]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171450" lvl="1" marL="6286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What would you consider as key points and supporting details? </a:t>
            </a:r>
            <a:r>
              <a:rPr b="0" i="0" lang="en-US" sz="1800" u="none" cap="none" strike="noStrike">
                <a:solidFill>
                  <a:srgbClr val="941102"/>
                </a:solidFill>
                <a:latin typeface="Calibri"/>
                <a:ea typeface="Calibri"/>
                <a:cs typeface="Calibri"/>
                <a:sym typeface="Calibri"/>
              </a:rPr>
              <a:t>[in Summary Protocols]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171450" lvl="1" marL="6286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What would you keep and leave out considering to summarize the content for someone who has NOT read or listen to the text? </a:t>
            </a:r>
            <a:r>
              <a:rPr b="0" i="0" lang="en-US" sz="1800" u="none" cap="none" strike="noStrike">
                <a:solidFill>
                  <a:srgbClr val="941102"/>
                </a:solidFill>
                <a:latin typeface="Calibri"/>
                <a:ea typeface="Calibri"/>
                <a:cs typeface="Calibri"/>
                <a:sym typeface="Calibri"/>
              </a:rPr>
              <a:t>[in Summary Protocols]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5715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The answers to these questions are NOT independent from the purpose/goal of the task and of course the content/structure of the text. That’s why we use GRASPS model to design the tasks.</a:t>
            </a:r>
            <a:endParaRPr/>
          </a:p>
        </p:txBody>
      </p:sp>
      <p:sp>
        <p:nvSpPr>
          <p:cNvPr id="122" name="Google Shape;122;p4"/>
          <p:cNvSpPr txBox="1"/>
          <p:nvPr/>
        </p:nvSpPr>
        <p:spPr>
          <a:xfrm>
            <a:off x="217585" y="1299480"/>
            <a:ext cx="30403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write the answer key?</a:t>
            </a:r>
            <a:endParaRPr/>
          </a:p>
        </p:txBody>
      </p:sp>
      <p:sp>
        <p:nvSpPr>
          <p:cNvPr id="123" name="Google Shape;123;p4"/>
          <p:cNvSpPr txBox="1"/>
          <p:nvPr/>
        </p:nvSpPr>
        <p:spPr>
          <a:xfrm>
            <a:off x="217585" y="286825"/>
            <a:ext cx="70501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READING &amp; LISTENING RUBRICS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Google Shape;129;p5"/>
          <p:cNvCxnSpPr/>
          <p:nvPr/>
        </p:nvCxnSpPr>
        <p:spPr>
          <a:xfrm>
            <a:off x="1178358" y="3250243"/>
            <a:ext cx="10058400" cy="0"/>
          </a:xfrm>
          <a:prstGeom prst="straightConnector1">
            <a:avLst/>
          </a:prstGeom>
          <a:noFill/>
          <a:ln cap="flat" cmpd="sng" w="9525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0" name="Google Shape;130;p5"/>
          <p:cNvSpPr/>
          <p:nvPr/>
        </p:nvSpPr>
        <p:spPr>
          <a:xfrm>
            <a:off x="4041513" y="2552249"/>
            <a:ext cx="384374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4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Issues Around Rubric Design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/>
          <p:nvPr/>
        </p:nvSpPr>
        <p:spPr>
          <a:xfrm>
            <a:off x="217585" y="286825"/>
            <a:ext cx="340294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 Table</a:t>
            </a:r>
            <a:endParaRPr/>
          </a:p>
        </p:txBody>
      </p:sp>
      <p:sp>
        <p:nvSpPr>
          <p:cNvPr id="137" name="Google Shape;137;p6"/>
          <p:cNvSpPr txBox="1"/>
          <p:nvPr/>
        </p:nvSpPr>
        <p:spPr>
          <a:xfrm>
            <a:off x="518984" y="1631092"/>
            <a:ext cx="12914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Points: </a:t>
            </a:r>
            <a:endParaRPr/>
          </a:p>
        </p:txBody>
      </p:sp>
      <p:cxnSp>
        <p:nvCxnSpPr>
          <p:cNvPr id="138" name="Google Shape;138;p6"/>
          <p:cNvCxnSpPr/>
          <p:nvPr/>
        </p:nvCxnSpPr>
        <p:spPr>
          <a:xfrm>
            <a:off x="829836" y="2802088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9" name="Google Shape;139;p6"/>
          <p:cNvSpPr/>
          <p:nvPr/>
        </p:nvSpPr>
        <p:spPr>
          <a:xfrm>
            <a:off x="316438" y="3070710"/>
            <a:ext cx="11158174" cy="464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comprehension category should have an equal value. </a:t>
            </a:r>
            <a:endParaRPr/>
          </a:p>
        </p:txBody>
      </p:sp>
      <p:sp>
        <p:nvSpPr>
          <p:cNvPr id="140" name="Google Shape;140;p6"/>
          <p:cNvSpPr/>
          <p:nvPr/>
        </p:nvSpPr>
        <p:spPr>
          <a:xfrm>
            <a:off x="316438" y="2266384"/>
            <a:ext cx="11348339" cy="880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rubrics need to be formatted in the same way that the summary table task has been formatted in the test.</a:t>
            </a:r>
            <a:endParaRPr/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6"/>
          <p:cNvCxnSpPr/>
          <p:nvPr/>
        </p:nvCxnSpPr>
        <p:spPr>
          <a:xfrm>
            <a:off x="829836" y="3714346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/>
        </p:nvSpPr>
        <p:spPr>
          <a:xfrm>
            <a:off x="217585" y="101625"/>
            <a:ext cx="479925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 Table Rubric</a:t>
            </a:r>
            <a:endParaRPr/>
          </a:p>
        </p:txBody>
      </p:sp>
      <p:graphicFrame>
        <p:nvGraphicFramePr>
          <p:cNvPr id="148" name="Google Shape;148;p7"/>
          <p:cNvGraphicFramePr/>
          <p:nvPr/>
        </p:nvGraphicFramePr>
        <p:xfrm>
          <a:off x="217585" y="106417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{88BC33B8-89BF-4FA4-B7A8-EF64D6CAB6A0}</a:tableStyleId>
              </a:tblPr>
              <a:tblGrid>
                <a:gridCol w="1379725"/>
                <a:gridCol w="3727050"/>
                <a:gridCol w="704900"/>
                <a:gridCol w="1100750"/>
                <a:gridCol w="3970125"/>
                <a:gridCol w="740775"/>
              </a:tblGrid>
              <a:tr h="10455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Purpose of the call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/>
                        <a:t>…………………………………………………………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X Points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/>
                        <a:t>Time for the event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 u="none" cap="none" strike="noStrike"/>
                        <a:t>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X points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1014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Place of the event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X Points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Plans after the event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…………………………………………………………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/>
                        <a:t>…………………………………………………………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X Points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49" name="Google Shape;149;p7"/>
          <p:cNvSpPr txBox="1"/>
          <p:nvPr/>
        </p:nvSpPr>
        <p:spPr>
          <a:xfrm>
            <a:off x="462456" y="4014953"/>
            <a:ext cx="71027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Separating main ideas and supporting details in Summary Table rubrics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462456" y="4934608"/>
            <a:ext cx="66993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Not counting all the content in the rubrics towards the total points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 txBox="1"/>
          <p:nvPr/>
        </p:nvSpPr>
        <p:spPr>
          <a:xfrm>
            <a:off x="217585" y="286825"/>
            <a:ext cx="51699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Open-Ended Questions</a:t>
            </a:r>
            <a:endParaRPr/>
          </a:p>
        </p:txBody>
      </p:sp>
      <p:sp>
        <p:nvSpPr>
          <p:cNvPr id="157" name="Google Shape;157;p8"/>
          <p:cNvSpPr txBox="1"/>
          <p:nvPr/>
        </p:nvSpPr>
        <p:spPr>
          <a:xfrm>
            <a:off x="518984" y="1631092"/>
            <a:ext cx="12914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Points: </a:t>
            </a:r>
            <a:endParaRPr/>
          </a:p>
        </p:txBody>
      </p:sp>
      <p:cxnSp>
        <p:nvCxnSpPr>
          <p:cNvPr id="158" name="Google Shape;158;p8"/>
          <p:cNvCxnSpPr/>
          <p:nvPr/>
        </p:nvCxnSpPr>
        <p:spPr>
          <a:xfrm>
            <a:off x="829836" y="2802088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9" name="Google Shape;159;p8"/>
          <p:cNvSpPr/>
          <p:nvPr/>
        </p:nvSpPr>
        <p:spPr>
          <a:xfrm>
            <a:off x="316438" y="3070710"/>
            <a:ext cx="11158174" cy="464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Depending on the structure of the question, the answers can be weighted.</a:t>
            </a:r>
            <a:endParaRPr/>
          </a:p>
        </p:txBody>
      </p:sp>
      <p:sp>
        <p:nvSpPr>
          <p:cNvPr id="160" name="Google Shape;160;p8"/>
          <p:cNvSpPr/>
          <p:nvPr/>
        </p:nvSpPr>
        <p:spPr>
          <a:xfrm>
            <a:off x="316438" y="2266384"/>
            <a:ext cx="11348339" cy="880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each question, there must be a corresponding rubric. </a:t>
            </a:r>
            <a:endParaRPr/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1" name="Google Shape;161;p8"/>
          <p:cNvCxnSpPr/>
          <p:nvPr/>
        </p:nvCxnSpPr>
        <p:spPr>
          <a:xfrm>
            <a:off x="829836" y="3714346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9"/>
          <p:cNvSpPr txBox="1"/>
          <p:nvPr/>
        </p:nvSpPr>
        <p:spPr>
          <a:xfrm>
            <a:off x="217584" y="34579"/>
            <a:ext cx="680105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Open-ended Questions Rubric</a:t>
            </a:r>
            <a:endParaRPr/>
          </a:p>
        </p:txBody>
      </p:sp>
      <p:graphicFrame>
        <p:nvGraphicFramePr>
          <p:cNvPr id="168" name="Google Shape;168;p9"/>
          <p:cNvGraphicFramePr/>
          <p:nvPr/>
        </p:nvGraphicFramePr>
        <p:xfrm>
          <a:off x="386222" y="705330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{88BC33B8-89BF-4FA4-B7A8-EF64D6CAB6A0}</a:tableStyleId>
              </a:tblPr>
              <a:tblGrid>
                <a:gridCol w="951625"/>
                <a:gridCol w="771525"/>
                <a:gridCol w="3397275"/>
                <a:gridCol w="4288975"/>
              </a:tblGrid>
              <a:tr h="272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Question 1: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 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/>
                        <a:t>Copy-paste the question here</a:t>
                      </a:r>
                      <a:endParaRPr sz="1400"/>
                    </a:p>
                  </a:txBody>
                  <a:tcPr marT="0" marB="0" marR="68575" marL="68575"/>
                </a:tc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Points Awarded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Points Available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Answer Key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 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X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Response part 1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2722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 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Y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Response part 2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272275">
                <a:tc gridSpan="3"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Total Points Awarded: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/>
                        <a:t> 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169" name="Google Shape;169;p9"/>
          <p:cNvSpPr txBox="1"/>
          <p:nvPr/>
        </p:nvSpPr>
        <p:spPr>
          <a:xfrm>
            <a:off x="217584" y="2730837"/>
            <a:ext cx="790639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Mismatch between the question wording (i.e., what it demands) vs. the answer</a:t>
            </a:r>
            <a:endParaRPr/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9"/>
          <p:cNvSpPr txBox="1"/>
          <p:nvPr/>
        </p:nvSpPr>
        <p:spPr>
          <a:xfrm>
            <a:off x="217584" y="5383532"/>
            <a:ext cx="846396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Long/paragraph-level answers in one shot (i.e., not analytical enough)</a:t>
            </a:r>
            <a:endParaRPr/>
          </a:p>
        </p:txBody>
      </p:sp>
      <p:pic>
        <p:nvPicPr>
          <p:cNvPr descr="A screenshot of a computer&#10;&#10;Description automatically generated" id="171" name="Google Shape;17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222" y="3192502"/>
            <a:ext cx="7772400" cy="191403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9"/>
          <p:cNvSpPr txBox="1"/>
          <p:nvPr/>
        </p:nvSpPr>
        <p:spPr>
          <a:xfrm>
            <a:off x="217583" y="6029863"/>
            <a:ext cx="940941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Overlap between the answers of two questions (i.e., violating the principle of independence)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 txBox="1"/>
          <p:nvPr/>
        </p:nvSpPr>
        <p:spPr>
          <a:xfrm>
            <a:off x="217585" y="286825"/>
            <a:ext cx="51699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Recall Protocol</a:t>
            </a:r>
            <a:endParaRPr/>
          </a:p>
        </p:txBody>
      </p:sp>
      <p:sp>
        <p:nvSpPr>
          <p:cNvPr id="179" name="Google Shape;179;p10"/>
          <p:cNvSpPr txBox="1"/>
          <p:nvPr/>
        </p:nvSpPr>
        <p:spPr>
          <a:xfrm>
            <a:off x="518984" y="1631092"/>
            <a:ext cx="12914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Points: </a:t>
            </a:r>
            <a:endParaRPr/>
          </a:p>
        </p:txBody>
      </p:sp>
      <p:cxnSp>
        <p:nvCxnSpPr>
          <p:cNvPr id="180" name="Google Shape;180;p10"/>
          <p:cNvCxnSpPr/>
          <p:nvPr/>
        </p:nvCxnSpPr>
        <p:spPr>
          <a:xfrm>
            <a:off x="829836" y="2802088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1" name="Google Shape;181;p10"/>
          <p:cNvSpPr/>
          <p:nvPr/>
        </p:nvSpPr>
        <p:spPr>
          <a:xfrm>
            <a:off x="316438" y="3070710"/>
            <a:ext cx="11158174" cy="464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recall answers </a:t>
            </a:r>
            <a:r>
              <a:rPr b="1" i="0" lang="en-US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CANNOT be weighted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Each comprehension points receive </a:t>
            </a:r>
            <a:r>
              <a:rPr b="1" i="0" lang="en-US" sz="1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equal value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id="182" name="Google Shape;182;p10"/>
          <p:cNvSpPr/>
          <p:nvPr/>
        </p:nvSpPr>
        <p:spPr>
          <a:xfrm>
            <a:off x="316438" y="2266384"/>
            <a:ext cx="11348339" cy="880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each recall protocol task, there must be a corresponding rubric. </a:t>
            </a:r>
            <a:endParaRPr/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10"/>
          <p:cNvCxnSpPr/>
          <p:nvPr/>
        </p:nvCxnSpPr>
        <p:spPr>
          <a:xfrm>
            <a:off x="829836" y="3714346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"/>
          <p:cNvSpPr txBox="1"/>
          <p:nvPr/>
        </p:nvSpPr>
        <p:spPr>
          <a:xfrm>
            <a:off x="217585" y="286825"/>
            <a:ext cx="519467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Recall Protocol Rubric</a:t>
            </a:r>
            <a:endParaRPr/>
          </a:p>
        </p:txBody>
      </p:sp>
      <p:graphicFrame>
        <p:nvGraphicFramePr>
          <p:cNvPr id="190" name="Google Shape;190;p11"/>
          <p:cNvGraphicFramePr/>
          <p:nvPr/>
        </p:nvGraphicFramePr>
        <p:xfrm>
          <a:off x="217585" y="1065435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{88BC33B8-89BF-4FA4-B7A8-EF64D6CAB6A0}</a:tableStyleId>
              </a:tblPr>
              <a:tblGrid>
                <a:gridCol w="776475"/>
                <a:gridCol w="702025"/>
                <a:gridCol w="3950175"/>
                <a:gridCol w="3686925"/>
              </a:tblGrid>
              <a:tr h="7907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Points Awarded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Points Available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rgbClr val="941102"/>
                          </a:solidFill>
                        </a:rPr>
                        <a:t>Expected Response</a:t>
                      </a:r>
                      <a:endParaRPr b="1" sz="1200">
                        <a:solidFill>
                          <a:srgbClr val="94110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18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18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18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18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184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gridSpan="2"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</a:tr>
              <a:tr h="184625">
                <a:tc gridSpan="3"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Total Points Awarded: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 hMerge="1"/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191" name="Google Shape;191;p11"/>
          <p:cNvSpPr txBox="1"/>
          <p:nvPr/>
        </p:nvSpPr>
        <p:spPr>
          <a:xfrm>
            <a:off x="541283" y="4193482"/>
            <a:ext cx="30724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Full sentences vs. idea units</a:t>
            </a:r>
            <a:endParaRPr/>
          </a:p>
        </p:txBody>
      </p:sp>
      <p:sp>
        <p:nvSpPr>
          <p:cNvPr id="192" name="Google Shape;192;p11"/>
          <p:cNvSpPr txBox="1"/>
          <p:nvPr/>
        </p:nvSpPr>
        <p:spPr>
          <a:xfrm>
            <a:off x="541283" y="3455303"/>
            <a:ext cx="30746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Inferencing vs. reproducing </a:t>
            </a:r>
            <a:endParaRPr/>
          </a:p>
        </p:txBody>
      </p:sp>
      <p:sp>
        <p:nvSpPr>
          <p:cNvPr id="193" name="Google Shape;193;p11"/>
          <p:cNvSpPr txBox="1"/>
          <p:nvPr/>
        </p:nvSpPr>
        <p:spPr>
          <a:xfrm>
            <a:off x="541283" y="4897084"/>
            <a:ext cx="43909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Weighting different idea units differently  </a:t>
            </a:r>
            <a:endParaRPr/>
          </a:p>
        </p:txBody>
      </p:sp>
      <p:sp>
        <p:nvSpPr>
          <p:cNvPr id="194" name="Google Shape;194;p11"/>
          <p:cNvSpPr txBox="1"/>
          <p:nvPr/>
        </p:nvSpPr>
        <p:spPr>
          <a:xfrm>
            <a:off x="541283" y="5692534"/>
            <a:ext cx="66993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Not counting all the content in the rubrics towards the total points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2"/>
          <p:cNvSpPr txBox="1"/>
          <p:nvPr/>
        </p:nvSpPr>
        <p:spPr>
          <a:xfrm>
            <a:off x="217585" y="286825"/>
            <a:ext cx="51699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 Protocol</a:t>
            </a:r>
            <a:endParaRPr/>
          </a:p>
        </p:txBody>
      </p:sp>
      <p:sp>
        <p:nvSpPr>
          <p:cNvPr id="201" name="Google Shape;201;p12"/>
          <p:cNvSpPr txBox="1"/>
          <p:nvPr/>
        </p:nvSpPr>
        <p:spPr>
          <a:xfrm>
            <a:off x="518984" y="1383952"/>
            <a:ext cx="12914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Points: </a:t>
            </a:r>
            <a:endParaRPr/>
          </a:p>
        </p:txBody>
      </p:sp>
      <p:cxnSp>
        <p:nvCxnSpPr>
          <p:cNvPr id="202" name="Google Shape;202;p12"/>
          <p:cNvCxnSpPr/>
          <p:nvPr/>
        </p:nvCxnSpPr>
        <p:spPr>
          <a:xfrm>
            <a:off x="829836" y="2554948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3" name="Google Shape;203;p12"/>
          <p:cNvSpPr/>
          <p:nvPr/>
        </p:nvSpPr>
        <p:spPr>
          <a:xfrm>
            <a:off x="316438" y="2698946"/>
            <a:ext cx="11158174" cy="464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rubric consists of two main sections: </a:t>
            </a:r>
            <a:r>
              <a:rPr b="0" i="0" lang="en-US" sz="1800" u="none" cap="none" strike="noStrik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Main/Key Ideas 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</a:t>
            </a:r>
            <a:r>
              <a:rPr b="0" i="0" lang="en-US" sz="1800" u="none" cap="none" strike="noStrike">
                <a:solidFill>
                  <a:srgbClr val="941102"/>
                </a:solidFill>
                <a:latin typeface="Calibri"/>
                <a:ea typeface="Calibri"/>
                <a:cs typeface="Calibri"/>
                <a:sym typeface="Calibri"/>
              </a:rPr>
              <a:t>Supporting Details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id="204" name="Google Shape;204;p12"/>
          <p:cNvSpPr/>
          <p:nvPr/>
        </p:nvSpPr>
        <p:spPr>
          <a:xfrm>
            <a:off x="316438" y="2021905"/>
            <a:ext cx="11348339" cy="464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each summary protocol task, there must be a corresponding rubric. </a:t>
            </a:r>
            <a:endParaRPr/>
          </a:p>
        </p:txBody>
      </p:sp>
      <p:cxnSp>
        <p:nvCxnSpPr>
          <p:cNvPr id="205" name="Google Shape;205;p12"/>
          <p:cNvCxnSpPr/>
          <p:nvPr/>
        </p:nvCxnSpPr>
        <p:spPr>
          <a:xfrm>
            <a:off x="829836" y="3306568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6" name="Google Shape;206;p12"/>
          <p:cNvSpPr/>
          <p:nvPr/>
        </p:nvSpPr>
        <p:spPr>
          <a:xfrm>
            <a:off x="774227" y="3532870"/>
            <a:ext cx="950976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SP rubric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weighted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Main ideas should receive more points than supporting details.</a:t>
            </a:r>
            <a:endParaRPr/>
          </a:p>
        </p:txBody>
      </p:sp>
      <p:cxnSp>
        <p:nvCxnSpPr>
          <p:cNvPr id="207" name="Google Shape;207;p12"/>
          <p:cNvCxnSpPr/>
          <p:nvPr/>
        </p:nvCxnSpPr>
        <p:spPr>
          <a:xfrm>
            <a:off x="829836" y="4023167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8" name="Google Shape;208;p12"/>
          <p:cNvSpPr/>
          <p:nvPr/>
        </p:nvSpPr>
        <p:spPr>
          <a:xfrm>
            <a:off x="819538" y="4220342"/>
            <a:ext cx="1006676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main idea </a:t>
            </a:r>
            <a:r>
              <a:rPr b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might have more/less weight than another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depending on its importance to the text.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However supporting details have the</a:t>
            </a:r>
            <a:r>
              <a:rPr b="1" lang="en-US" sz="1800">
                <a:solidFill>
                  <a:srgbClr val="941102"/>
                </a:solidFill>
                <a:latin typeface="Calibri"/>
                <a:ea typeface="Calibri"/>
                <a:cs typeface="Calibri"/>
                <a:sym typeface="Calibri"/>
              </a:rPr>
              <a:t> SAME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point value.</a:t>
            </a:r>
            <a:endParaRPr/>
          </a:p>
        </p:txBody>
      </p:sp>
      <p:cxnSp>
        <p:nvCxnSpPr>
          <p:cNvPr id="209" name="Google Shape;209;p12"/>
          <p:cNvCxnSpPr/>
          <p:nvPr/>
        </p:nvCxnSpPr>
        <p:spPr>
          <a:xfrm>
            <a:off x="774227" y="4866673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0" name="Google Shape;210;p12"/>
          <p:cNvSpPr/>
          <p:nvPr/>
        </p:nvSpPr>
        <p:spPr>
          <a:xfrm>
            <a:off x="796883" y="5117883"/>
            <a:ext cx="950976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order of the ideas, word-choice, and writing quality are IRRELEVANT</a:t>
            </a:r>
            <a:endParaRPr/>
          </a:p>
        </p:txBody>
      </p:sp>
      <p:cxnSp>
        <p:nvCxnSpPr>
          <p:cNvPr id="211" name="Google Shape;211;p12"/>
          <p:cNvCxnSpPr/>
          <p:nvPr/>
        </p:nvCxnSpPr>
        <p:spPr>
          <a:xfrm>
            <a:off x="819538" y="5600258"/>
            <a:ext cx="9509760" cy="0"/>
          </a:xfrm>
          <a:prstGeom prst="straightConnector1">
            <a:avLst/>
          </a:prstGeom>
          <a:noFill/>
          <a:ln cap="flat" cmpd="sng" w="12700">
            <a:solidFill>
              <a:srgbClr val="94110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/>
          <p:nvPr/>
        </p:nvSpPr>
        <p:spPr>
          <a:xfrm>
            <a:off x="217585" y="286825"/>
            <a:ext cx="519467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Summary Protocol Rubric</a:t>
            </a:r>
            <a:endParaRPr/>
          </a:p>
        </p:txBody>
      </p:sp>
      <p:graphicFrame>
        <p:nvGraphicFramePr>
          <p:cNvPr id="218" name="Google Shape;218;p13"/>
          <p:cNvGraphicFramePr/>
          <p:nvPr/>
        </p:nvGraphicFramePr>
        <p:xfrm>
          <a:off x="217585" y="93315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{88BC33B8-89BF-4FA4-B7A8-EF64D6CAB6A0}</a:tableStyleId>
              </a:tblPr>
              <a:tblGrid>
                <a:gridCol w="858725"/>
                <a:gridCol w="893400"/>
                <a:gridCol w="879350"/>
                <a:gridCol w="1374325"/>
                <a:gridCol w="5753025"/>
              </a:tblGrid>
              <a:tr h="3168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Points Awarded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Points Available 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Main idea 1 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1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2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Main idea 2 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1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2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X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Main idea 3 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1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2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Y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Main idea 4 </a:t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1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158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Z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571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603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Supporting detail 2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698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 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</a:tr>
              <a:tr h="475225">
                <a:tc gridSpan="5">
                  <a:txBody>
                    <a:bodyPr/>
                    <a:lstStyle/>
                    <a:p>
                      <a:pPr indent="0" lvl="0" marL="376237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/>
                    </a:p>
                    <a:p>
                      <a:pPr indent="0" lvl="0" marL="376237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Total Points Awarded: </a:t>
                      </a:r>
                      <a:endParaRPr/>
                    </a:p>
                    <a:p>
                      <a:pPr indent="0" lvl="0" marL="376237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/>
                </a:tc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219" name="Google Shape;219;p13"/>
          <p:cNvSpPr txBox="1"/>
          <p:nvPr/>
        </p:nvSpPr>
        <p:spPr>
          <a:xfrm>
            <a:off x="604345" y="4394234"/>
            <a:ext cx="62267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Not separating main ideas/key points from supporting details</a:t>
            </a:r>
            <a:endParaRPr/>
          </a:p>
        </p:txBody>
      </p:sp>
      <p:sp>
        <p:nvSpPr>
          <p:cNvPr id="220" name="Google Shape;220;p13"/>
          <p:cNvSpPr txBox="1"/>
          <p:nvPr/>
        </p:nvSpPr>
        <p:spPr>
          <a:xfrm>
            <a:off x="604345" y="5115684"/>
            <a:ext cx="53934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Putting main ideas as a title (i.e., not as a statement)</a:t>
            </a:r>
            <a:endParaRPr/>
          </a:p>
        </p:txBody>
      </p:sp>
      <p:sp>
        <p:nvSpPr>
          <p:cNvPr id="221" name="Google Shape;221;p13"/>
          <p:cNvSpPr txBox="1"/>
          <p:nvPr/>
        </p:nvSpPr>
        <p:spPr>
          <a:xfrm>
            <a:off x="604345" y="5678289"/>
            <a:ext cx="28936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Summarize vs. reproduce </a:t>
            </a:r>
            <a:endParaRPr/>
          </a:p>
        </p:txBody>
      </p:sp>
      <p:sp>
        <p:nvSpPr>
          <p:cNvPr id="222" name="Google Shape;222;p13"/>
          <p:cNvSpPr txBox="1"/>
          <p:nvPr/>
        </p:nvSpPr>
        <p:spPr>
          <a:xfrm>
            <a:off x="604345" y="6201843"/>
            <a:ext cx="367908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Minute point values (e.g., .25 pts)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"/>
          <p:cNvSpPr txBox="1"/>
          <p:nvPr>
            <p:ph type="title"/>
          </p:nvPr>
        </p:nvSpPr>
        <p:spPr>
          <a:xfrm>
            <a:off x="838200" y="2122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/>
              <a:t>Questions from the Presentations</a:t>
            </a:r>
            <a:endParaRPr/>
          </a:p>
        </p:txBody>
      </p:sp>
      <p:sp>
        <p:nvSpPr>
          <p:cNvPr id="228" name="Google Shape;228;p14"/>
          <p:cNvSpPr txBox="1"/>
          <p:nvPr/>
        </p:nvSpPr>
        <p:spPr>
          <a:xfrm>
            <a:off x="838200" y="1674674"/>
            <a:ext cx="971734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How specific should the student answer be to get the full credit? (Student wording vs. rubric wording)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word for word translation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word for word reproduction (producing in their own words not your words)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Always look at the meaning (not their word-by-word comprehension)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4"/>
          <p:cNvSpPr txBox="1"/>
          <p:nvPr/>
        </p:nvSpPr>
        <p:spPr>
          <a:xfrm>
            <a:off x="838200" y="3844498"/>
            <a:ext cx="573342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How to ensure clarity, consistency, and fairness in grading? </a:t>
            </a:r>
            <a:endParaRPr/>
          </a:p>
        </p:txBody>
      </p:sp>
      <p:sp>
        <p:nvSpPr>
          <p:cNvPr id="230" name="Google Shape;230;p14"/>
          <p:cNvSpPr txBox="1"/>
          <p:nvPr/>
        </p:nvSpPr>
        <p:spPr>
          <a:xfrm>
            <a:off x="838200" y="4998660"/>
            <a:ext cx="52449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Can we use this test/proficiency tests as a placement?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2016-03-03T18:10:03Z</dcterms:created>
  <dc:creator>Microsoft Office User</dc:creator>
</cp:coreProperties>
</file>