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301" r:id="rId2"/>
    <p:sldId id="380" r:id="rId3"/>
    <p:sldId id="379" r:id="rId4"/>
    <p:sldId id="392" r:id="rId5"/>
    <p:sldId id="384" r:id="rId6"/>
    <p:sldId id="302" r:id="rId7"/>
    <p:sldId id="381" r:id="rId8"/>
    <p:sldId id="304" r:id="rId9"/>
    <p:sldId id="393" r:id="rId10"/>
    <p:sldId id="303" r:id="rId11"/>
    <p:sldId id="394" r:id="rId12"/>
    <p:sldId id="387" r:id="rId13"/>
    <p:sldId id="312" r:id="rId14"/>
    <p:sldId id="388" r:id="rId15"/>
    <p:sldId id="389" r:id="rId16"/>
    <p:sldId id="376" r:id="rId17"/>
    <p:sldId id="313" r:id="rId18"/>
    <p:sldId id="366" r:id="rId19"/>
    <p:sldId id="374" r:id="rId20"/>
    <p:sldId id="396" r:id="rId21"/>
    <p:sldId id="369" r:id="rId22"/>
    <p:sldId id="377" r:id="rId23"/>
    <p:sldId id="397" r:id="rId24"/>
    <p:sldId id="398" r:id="rId25"/>
    <p:sldId id="399" r:id="rId26"/>
    <p:sldId id="400" r:id="rId27"/>
    <p:sldId id="402" r:id="rId28"/>
    <p:sldId id="372" r:id="rId29"/>
    <p:sldId id="395" r:id="rId30"/>
    <p:sldId id="401" r:id="rId3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440000"/>
    <a:srgbClr val="580000"/>
    <a:srgbClr val="940000"/>
    <a:srgbClr val="370F0F"/>
    <a:srgbClr val="3C0F0F"/>
    <a:srgbClr val="3C0F14"/>
    <a:srgbClr val="46140F"/>
    <a:srgbClr val="46000F"/>
    <a:srgbClr val="3200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2838" autoAdjust="0"/>
  </p:normalViewPr>
  <p:slideViewPr>
    <p:cSldViewPr snapToObjects="1" showGuides="1">
      <p:cViewPr varScale="1">
        <p:scale>
          <a:sx n="125" d="100"/>
          <a:sy n="125" d="100"/>
        </p:scale>
        <p:origin x="184" y="7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122" d="100"/>
          <a:sy n="122" d="100"/>
        </p:scale>
        <p:origin x="-402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8D1BE-E307-3B42-99C1-1A06E270C3C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75EFD-0084-F54A-A5EE-DCDBDF5C4C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87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313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44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47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92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584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92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92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55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49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80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57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863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04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10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8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172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32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219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524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420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991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47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3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04790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ED4B5-0AF3-9D45-B476-D8FA1BB82683}" type="datetimeFigureOut">
              <a:rPr lang="en-US" smtClean="0"/>
              <a:pPr/>
              <a:t>1/16/24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8647E-E62F-4B43-8F3B-BDA9F46DA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892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342892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342892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342892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342892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4457703"/>
            <a:ext cx="9144000" cy="68863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0" y="171450"/>
            <a:ext cx="9144000" cy="44005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30" y="4706382"/>
            <a:ext cx="1568970" cy="3154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0" y="4694493"/>
            <a:ext cx="3709200" cy="3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725" b="1" dirty="0">
                <a:solidFill>
                  <a:schemeClr val="bg1"/>
                </a:solidFill>
              </a:rPr>
              <a:t>University of Chicago Language Center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1047750"/>
            <a:ext cx="75438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Proficiency Familiarization</a:t>
            </a:r>
          </a:p>
          <a:p>
            <a:pPr algn="ctr"/>
            <a:endParaRPr lang="en-US" sz="2400" b="1" dirty="0">
              <a:solidFill>
                <a:schemeClr val="bg1"/>
              </a:solidFill>
              <a:latin typeface="+mj-lt"/>
              <a:cs typeface="Helvetica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cs typeface="Helvetica"/>
              </a:rPr>
              <a:t>SEALC Proficiency Assessment Project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cs typeface="Helvetica"/>
              </a:rPr>
              <a:t>January 12/13, 2024</a:t>
            </a:r>
            <a:endParaRPr lang="en-US" sz="1500" b="1" dirty="0">
              <a:solidFill>
                <a:schemeClr val="bg1"/>
              </a:solidFill>
              <a:latin typeface="+mj-lt"/>
              <a:cs typeface="Helvetica"/>
            </a:endParaRPr>
          </a:p>
          <a:p>
            <a:pPr algn="ctr"/>
            <a:endParaRPr lang="en-US" sz="1500" b="1" dirty="0">
              <a:solidFill>
                <a:schemeClr val="bg1"/>
              </a:solidFill>
              <a:latin typeface="+mj-lt"/>
              <a:cs typeface="Helvetica"/>
            </a:endParaRPr>
          </a:p>
          <a:p>
            <a:pPr algn="ctr"/>
            <a:r>
              <a:rPr lang="en-US" sz="1500" b="1" dirty="0">
                <a:solidFill>
                  <a:schemeClr val="bg1"/>
                </a:solidFill>
                <a:latin typeface="+mj-lt"/>
                <a:cs typeface="Helvetica"/>
              </a:rPr>
              <a:t>Catherine Baumann, Director, Chicago Language Center</a:t>
            </a:r>
            <a:endParaRPr lang="en-US" sz="2400" b="1" dirty="0">
              <a:solidFill>
                <a:schemeClr val="bg1"/>
              </a:solidFill>
              <a:latin typeface="+mj-lt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89576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2" y="4668409"/>
            <a:ext cx="65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642" y="590550"/>
            <a:ext cx="8489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Helvetica"/>
              </a:rPr>
              <a:t>What do we mean by the term “proficiency”?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Example: Learning to Drive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06078D-5068-274E-B617-C41DA1404F10}"/>
              </a:ext>
            </a:extLst>
          </p:cNvPr>
          <p:cNvGraphicFramePr>
            <a:graphicFrameLocks noGrp="1"/>
          </p:cNvGraphicFramePr>
          <p:nvPr/>
        </p:nvGraphicFramePr>
        <p:xfrm>
          <a:off x="1295400" y="1696013"/>
          <a:ext cx="60960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67124678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183528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Learning </a:t>
                      </a:r>
                      <a:r>
                        <a:rPr lang="en-US" sz="1800" u="sng" dirty="0"/>
                        <a:t>about</a:t>
                      </a:r>
                      <a:r>
                        <a:rPr lang="en-US" sz="1800" dirty="0"/>
                        <a:t> driving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Learning to </a:t>
                      </a:r>
                      <a:r>
                        <a:rPr lang="en-US" sz="1800" u="sng" dirty="0"/>
                        <a:t>drive the car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Rules of the road</a:t>
                      </a:r>
                    </a:p>
                    <a:p>
                      <a:r>
                        <a:rPr lang="en-US" sz="1800" dirty="0"/>
                        <a:t>Happens in the classroom</a:t>
                      </a:r>
                    </a:p>
                    <a:p>
                      <a:r>
                        <a:rPr lang="en-US" sz="1800" dirty="0"/>
                        <a:t>Manuals, online learning</a:t>
                      </a:r>
                    </a:p>
                    <a:p>
                      <a:r>
                        <a:rPr lang="en-US" sz="1800" dirty="0"/>
                        <a:t>Discussions, quizzes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Assessment = Written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Driving!</a:t>
                      </a:r>
                    </a:p>
                    <a:p>
                      <a:r>
                        <a:rPr lang="en-US" sz="1800" dirty="0"/>
                        <a:t>Happens out in the car</a:t>
                      </a:r>
                    </a:p>
                    <a:p>
                      <a:r>
                        <a:rPr lang="en-US" sz="1800" dirty="0"/>
                        <a:t>Different skills each day</a:t>
                      </a:r>
                    </a:p>
                    <a:p>
                      <a:r>
                        <a:rPr lang="en-US" sz="1800" dirty="0"/>
                        <a:t>Learn by doing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Assessment = Driving 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78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351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2" y="4668409"/>
            <a:ext cx="65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642" y="590550"/>
            <a:ext cx="848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Helvetica"/>
              </a:rPr>
              <a:t>Language Proficiency</a:t>
            </a:r>
          </a:p>
          <a:p>
            <a:endParaRPr lang="en-US" dirty="0">
              <a:cs typeface="Helvetica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06078D-5068-274E-B617-C41DA1404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816576"/>
              </p:ext>
            </p:extLst>
          </p:nvPr>
        </p:nvGraphicFramePr>
        <p:xfrm>
          <a:off x="990600" y="1174402"/>
          <a:ext cx="640080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671246787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183528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Learning </a:t>
                      </a:r>
                      <a:r>
                        <a:rPr lang="en-US" sz="1800" u="sng" dirty="0"/>
                        <a:t>about</a:t>
                      </a:r>
                      <a:r>
                        <a:rPr lang="en-US" sz="1800" dirty="0"/>
                        <a:t>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Learning to </a:t>
                      </a:r>
                      <a:r>
                        <a:rPr lang="en-US" sz="1800" u="sng" dirty="0"/>
                        <a:t>use language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Grammar</a:t>
                      </a:r>
                    </a:p>
                    <a:p>
                      <a:r>
                        <a:rPr lang="en-US" sz="1800" dirty="0"/>
                        <a:t>Vocabulary</a:t>
                      </a:r>
                    </a:p>
                    <a:p>
                      <a:r>
                        <a:rPr lang="en-US" sz="1800" dirty="0"/>
                        <a:t>Writing systems</a:t>
                      </a:r>
                    </a:p>
                    <a:p>
                      <a:r>
                        <a:rPr lang="en-US" sz="1800" dirty="0"/>
                        <a:t>Pronunciation</a:t>
                      </a:r>
                    </a:p>
                    <a:p>
                      <a:r>
                        <a:rPr lang="en-US" sz="1800" dirty="0"/>
                        <a:t>Conventions</a:t>
                      </a:r>
                    </a:p>
                    <a:p>
                      <a:r>
                        <a:rPr lang="en-US" sz="1800" dirty="0"/>
                        <a:t>Culture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Assessment = Achievement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Communicating</a:t>
                      </a:r>
                    </a:p>
                    <a:p>
                      <a:r>
                        <a:rPr lang="en-US" sz="1800" dirty="0"/>
                        <a:t>Practicing real-world skills</a:t>
                      </a:r>
                    </a:p>
                    <a:p>
                      <a:r>
                        <a:rPr lang="en-US" sz="1800" dirty="0"/>
                        <a:t>Interacting</a:t>
                      </a:r>
                    </a:p>
                    <a:p>
                      <a:r>
                        <a:rPr lang="en-US" sz="1800" dirty="0"/>
                        <a:t>Reading, writing, speaking, listening</a:t>
                      </a:r>
                    </a:p>
                    <a:p>
                      <a:r>
                        <a:rPr lang="en-US" sz="1800" dirty="0"/>
                        <a:t>Learn by doing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Assessment = Proficiency 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78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37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1" y="4640070"/>
            <a:ext cx="6303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 Assessment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F53AA94-65EB-A94D-8DB4-444C0D9BE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917971"/>
          </a:xfrm>
        </p:spPr>
        <p:txBody>
          <a:bodyPr/>
          <a:lstStyle/>
          <a:p>
            <a:r>
              <a:rPr lang="en-US" dirty="0"/>
              <a:t>Key proficiency assessment concepts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E5E48A8-F5A4-B640-84F7-76F16BF55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590799"/>
          </a:xfrm>
        </p:spPr>
        <p:txBody>
          <a:bodyPr/>
          <a:lstStyle/>
          <a:p>
            <a:r>
              <a:rPr lang="en-US" dirty="0"/>
              <a:t>achievement and proficiency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60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1" y="4640070"/>
            <a:ext cx="6463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646C431-AA51-E54C-946F-0EA9A4C24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879996"/>
              </p:ext>
            </p:extLst>
          </p:nvPr>
        </p:nvGraphicFramePr>
        <p:xfrm>
          <a:off x="381000" y="239520"/>
          <a:ext cx="8305800" cy="4272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3596291368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674293989"/>
                    </a:ext>
                  </a:extLst>
                </a:gridCol>
              </a:tblGrid>
              <a:tr h="38987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FILR Scale (FSI)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ACTFL Levels (OPI)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25308"/>
                  </a:ext>
                </a:extLst>
              </a:tr>
              <a:tr h="3876579">
                <a:tc>
                  <a:txBody>
                    <a:bodyPr/>
                    <a:lstStyle/>
                    <a:p>
                      <a:endParaRPr lang="en-US" sz="1600" dirty="0"/>
                    </a:p>
                    <a:p>
                      <a:r>
                        <a:rPr lang="en-US" sz="2000" dirty="0"/>
                        <a:t>5 = Educated Native Speaker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4 = Distinguished Proficiency (4+)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3 = Professional Proficiency (3+)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2 = Limited Working Proficiency (2+)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1 = Survival Proficiency (1+)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0 = No Functional Proficiency (0+)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  <a:p>
                      <a:endParaRPr lang="en-US" sz="2000" dirty="0"/>
                    </a:p>
                    <a:p>
                      <a:endParaRPr lang="en-US" sz="2000" dirty="0"/>
                    </a:p>
                    <a:p>
                      <a:endParaRPr lang="en-US" sz="2000" dirty="0"/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Superior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Advanced (Low, Mid High)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Intermediate (Low, Mid, High)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/>
                        <a:t>Novice (Low, Mid, High)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672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910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A70966-38F3-4BCF-0A42-B2963C74774F}"/>
              </a:ext>
            </a:extLst>
          </p:cNvPr>
          <p:cNvSpPr/>
          <p:nvPr/>
        </p:nvSpPr>
        <p:spPr>
          <a:xfrm>
            <a:off x="9525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4231D1-F320-E2FD-13F5-0D2B02A0F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63360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86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1" y="4640070"/>
            <a:ext cx="6303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 Assessment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F53AA94-65EB-A94D-8DB4-444C0D9BE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917971"/>
          </a:xfrm>
        </p:spPr>
        <p:txBody>
          <a:bodyPr/>
          <a:lstStyle/>
          <a:p>
            <a:r>
              <a:rPr lang="en-US" dirty="0"/>
              <a:t>Key proficiency assessment concepts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E5E48A8-F5A4-B640-84F7-76F16BF55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590799"/>
          </a:xfrm>
        </p:spPr>
        <p:txBody>
          <a:bodyPr/>
          <a:lstStyle/>
          <a:p>
            <a:r>
              <a:rPr lang="en-US" dirty="0"/>
              <a:t>achievement and proficiency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norm referenced and criterion referenced testing</a:t>
            </a:r>
          </a:p>
        </p:txBody>
      </p:sp>
    </p:spTree>
    <p:extLst>
      <p:ext uri="{BB962C8B-B14F-4D97-AF65-F5344CB8AC3E}">
        <p14:creationId xmlns:p14="http://schemas.microsoft.com/office/powerpoint/2010/main" val="4033368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B5971-949E-0546-8097-E77D6CB6A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an ACTFL OPI look like?</a:t>
            </a:r>
            <a:br>
              <a:rPr lang="en-US" dirty="0"/>
            </a:br>
            <a:r>
              <a:rPr lang="en-US" dirty="0"/>
              <a:t>The structure of an Oral Proficiency Interview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D8F0B2-88BF-214D-82E1-84F706D551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4216" y="1509805"/>
            <a:ext cx="6375567" cy="33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52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1" y="4640070"/>
            <a:ext cx="6303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 Assessment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F53AA94-65EB-A94D-8DB4-444C0D9BE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917971"/>
          </a:xfrm>
        </p:spPr>
        <p:txBody>
          <a:bodyPr/>
          <a:lstStyle/>
          <a:p>
            <a:r>
              <a:rPr lang="en-US" dirty="0"/>
              <a:t>Key proficiency assessment concepts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E5E48A8-F5A4-B640-84F7-76F16BF55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590799"/>
          </a:xfrm>
        </p:spPr>
        <p:txBody>
          <a:bodyPr/>
          <a:lstStyle/>
          <a:p>
            <a:r>
              <a:rPr lang="en-US" dirty="0"/>
              <a:t>achievement and proficiency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norm referenced and criterion referenced testing</a:t>
            </a:r>
          </a:p>
          <a:p>
            <a:endParaRPr lang="en-US" dirty="0"/>
          </a:p>
          <a:p>
            <a:r>
              <a:rPr lang="en-US" dirty="0"/>
              <a:t>discrete testing and global assessment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151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E390FF-586C-7047-AF64-C983508BC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722" y="0"/>
            <a:ext cx="46325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64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A9741D-1550-3BE4-6EDB-537D301823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0"/>
            <a:ext cx="6172200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60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525" y="171450"/>
            <a:ext cx="9144000" cy="49720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406C1A-5E27-0FE6-8EBA-EDD4A6D2F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820" y="0"/>
            <a:ext cx="494436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5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1" y="4640070"/>
            <a:ext cx="6463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646C431-AA51-E54C-946F-0EA9A4C24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265995"/>
              </p:ext>
            </p:extLst>
          </p:nvPr>
        </p:nvGraphicFramePr>
        <p:xfrm>
          <a:off x="381000" y="239519"/>
          <a:ext cx="8305800" cy="4275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3596291368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674293989"/>
                    </a:ext>
                  </a:extLst>
                </a:gridCol>
              </a:tblGrid>
              <a:tr h="3265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Intermediate Speaking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Advanced Speaking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25308"/>
                  </a:ext>
                </a:extLst>
              </a:tr>
              <a:tr h="3939891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67252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DC67205-5EFA-FE10-11B0-B6C24B3D3263}"/>
              </a:ext>
            </a:extLst>
          </p:cNvPr>
          <p:cNvSpPr txBox="1"/>
          <p:nvPr/>
        </p:nvSpPr>
        <p:spPr>
          <a:xfrm>
            <a:off x="609600" y="635160"/>
            <a:ext cx="3429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create with language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carry on a conversation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ask questions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answer questions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get through a transaction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produce strings of discrete sentences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about personal, everyday topics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accurate enough for sympathetic listener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E0A006-4B87-12B8-68CD-0A9D4B045E45}"/>
              </a:ext>
            </a:extLst>
          </p:cNvPr>
          <p:cNvSpPr txBox="1"/>
          <p:nvPr/>
        </p:nvSpPr>
        <p:spPr>
          <a:xfrm>
            <a:off x="4224020" y="473268"/>
            <a:ext cx="39624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• tell detailed stories in different time frames (i.e. narration)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describe places, people, processes, institutions in detail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get through a situation with a complication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topics include both personal and public interest 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language is cohesive and organized (i.e. paragraphs)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can be understood by anyone – still make errors!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2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1" y="4640070"/>
            <a:ext cx="6539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646C431-AA51-E54C-946F-0EA9A4C24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760377"/>
              </p:ext>
            </p:extLst>
          </p:nvPr>
        </p:nvGraphicFramePr>
        <p:xfrm>
          <a:off x="76200" y="171450"/>
          <a:ext cx="8991601" cy="4275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0">
                  <a:extLst>
                    <a:ext uri="{9D8B030D-6E8A-4147-A177-3AD203B41FA5}">
                      <a16:colId xmlns:a16="http://schemas.microsoft.com/office/drawing/2014/main" val="3596291368"/>
                    </a:ext>
                  </a:extLst>
                </a:gridCol>
                <a:gridCol w="4114801">
                  <a:extLst>
                    <a:ext uri="{9D8B030D-6E8A-4147-A177-3AD203B41FA5}">
                      <a16:colId xmlns:a16="http://schemas.microsoft.com/office/drawing/2014/main" val="674293989"/>
                    </a:ext>
                  </a:extLst>
                </a:gridCol>
              </a:tblGrid>
              <a:tr h="3265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Intermediate 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Advanced Writing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25308"/>
                  </a:ext>
                </a:extLst>
              </a:tr>
              <a:tr h="39398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600" dirty="0">
                        <a:cs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67252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3EFEDE-450B-0DF7-2A58-97D6F8BC50D8}"/>
              </a:ext>
            </a:extLst>
          </p:cNvPr>
          <p:cNvSpPr txBox="1"/>
          <p:nvPr/>
        </p:nvSpPr>
        <p:spPr>
          <a:xfrm>
            <a:off x="152400" y="571499"/>
            <a:ext cx="4419600" cy="3747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create with language to produce simple written communication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ask questions, answer questions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produce strings of discrete or loosely connected sentences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personal, everyday settings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manage simple transactions for social or personal needs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requires a sympathetic reader, first language influence is evident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F5C87C-73F8-8024-D82A-8C6F67BFDBC1}"/>
              </a:ext>
            </a:extLst>
          </p:cNvPr>
          <p:cNvSpPr txBox="1"/>
          <p:nvPr/>
        </p:nvSpPr>
        <p:spPr>
          <a:xfrm>
            <a:off x="5105400" y="497975"/>
            <a:ext cx="3733800" cy="3747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• narrations and descriptions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clearly indicates time frames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discourse is cohesive and organized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personal and public (general) interest topics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appropriate to informal and many formal, academic or profession settings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can manage a complication or problem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comprehensible without difficulty by anyone in the target culture</a:t>
            </a:r>
          </a:p>
        </p:txBody>
      </p:sp>
    </p:spTree>
    <p:extLst>
      <p:ext uri="{BB962C8B-B14F-4D97-AF65-F5344CB8AC3E}">
        <p14:creationId xmlns:p14="http://schemas.microsoft.com/office/powerpoint/2010/main" val="160765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1" y="4640070"/>
            <a:ext cx="6539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646C431-AA51-E54C-946F-0EA9A4C24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283310"/>
              </p:ext>
            </p:extLst>
          </p:nvPr>
        </p:nvGraphicFramePr>
        <p:xfrm>
          <a:off x="230429" y="171450"/>
          <a:ext cx="86487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5771">
                  <a:extLst>
                    <a:ext uri="{9D8B030D-6E8A-4147-A177-3AD203B41FA5}">
                      <a16:colId xmlns:a16="http://schemas.microsoft.com/office/drawing/2014/main" val="3596291368"/>
                    </a:ext>
                  </a:extLst>
                </a:gridCol>
                <a:gridCol w="4992929">
                  <a:extLst>
                    <a:ext uri="{9D8B030D-6E8A-4147-A177-3AD203B41FA5}">
                      <a16:colId xmlns:a16="http://schemas.microsoft.com/office/drawing/2014/main" val="674293989"/>
                    </a:ext>
                  </a:extLst>
                </a:gridCol>
              </a:tblGrid>
              <a:tr h="3265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Intermediate Comprehension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Advanced Comprehension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25308"/>
                  </a:ext>
                </a:extLst>
              </a:tr>
              <a:tr h="40462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600" dirty="0">
                        <a:cs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67252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1678E28-4702-62F4-CD93-86021F0B0B8D}"/>
              </a:ext>
            </a:extLst>
          </p:cNvPr>
          <p:cNvSpPr txBox="1"/>
          <p:nvPr/>
        </p:nvSpPr>
        <p:spPr>
          <a:xfrm>
            <a:off x="230429" y="463235"/>
            <a:ext cx="3733799" cy="411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comprehends speech or written language that conveys basic information simply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comprehends loosely connected sentences, questions, phrases or idea units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at ease with a broad range of topics pertaining to daily life, personal and social transactions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understands adequately, both the overall message as well as some details, despite gaps and misunderstandings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F9AB70-9C6C-BFBF-595A-00FDB94B115C}"/>
              </a:ext>
            </a:extLst>
          </p:cNvPr>
          <p:cNvSpPr txBox="1"/>
          <p:nvPr/>
        </p:nvSpPr>
        <p:spPr>
          <a:xfrm>
            <a:off x="3964228" y="375619"/>
            <a:ext cx="4812152" cy="411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• comprehends descriptions and narrations that convey information with some complexity, including timeframes and main ideas and supporting details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comprehends discourse that uses multiple cohesive devices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topics include personal and public interest, including some in professional or academic settings 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understands and differentiates the overall message and details, accommodating occasional gaps and misunderstandings using contextual clues and other  knowledge</a:t>
            </a:r>
          </a:p>
        </p:txBody>
      </p:sp>
    </p:spTree>
    <p:extLst>
      <p:ext uri="{BB962C8B-B14F-4D97-AF65-F5344CB8AC3E}">
        <p14:creationId xmlns:p14="http://schemas.microsoft.com/office/powerpoint/2010/main" val="254241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078011C-63F0-92E0-726A-EAA1B3329137}"/>
              </a:ext>
            </a:extLst>
          </p:cNvPr>
          <p:cNvSpPr txBox="1"/>
          <p:nvPr/>
        </p:nvSpPr>
        <p:spPr>
          <a:xfrm>
            <a:off x="1584434" y="396704"/>
            <a:ext cx="649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What are the Proficiency Guidelines? What are they NOT?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92C70E-7142-125B-5BBC-5CB282C7783E}"/>
              </a:ext>
            </a:extLst>
          </p:cNvPr>
          <p:cNvSpPr txBox="1"/>
          <p:nvPr/>
        </p:nvSpPr>
        <p:spPr>
          <a:xfrm>
            <a:off x="0" y="1021217"/>
            <a:ext cx="906517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They </a:t>
            </a:r>
            <a:r>
              <a:rPr lang="en-US" i="1" dirty="0">
                <a:latin typeface="Helvetica" pitchFamily="2" charset="0"/>
              </a:rPr>
              <a:t>are</a:t>
            </a:r>
            <a:r>
              <a:rPr lang="en-US" dirty="0">
                <a:latin typeface="Helvetica" pitchFamily="2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descriptions of what individuals can do with language in the four skills in real-world situations in a spontaneous and non-rehearsed context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an instrument for the evaluation of functional language 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</a:endParaRPr>
          </a:p>
          <a:p>
            <a:r>
              <a:rPr lang="en-US" i="1" dirty="0">
                <a:latin typeface="Helvetica" pitchFamily="2" charset="0"/>
              </a:rPr>
              <a:t>But –</a:t>
            </a:r>
            <a:r>
              <a:rPr lang="en-US" dirty="0">
                <a:latin typeface="Helvetica" pitchFamily="2" charset="0"/>
              </a:rPr>
              <a:t> they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not based on any theory, method, or 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not a description of how an individual learns a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not tied to number of years of instruction </a:t>
            </a:r>
          </a:p>
          <a:p>
            <a:pPr marL="342900" lvl="1"/>
            <a:r>
              <a:rPr lang="en-US" dirty="0">
                <a:latin typeface="Helvetica" pitchFamily="2" charset="0"/>
              </a:rPr>
              <a:t>a course called “Advanced German” does not equate to the Advanced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not a 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not an emphasis on Speaking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not an endorsement to ignore grammar</a:t>
            </a:r>
          </a:p>
        </p:txBody>
      </p:sp>
    </p:spTree>
    <p:extLst>
      <p:ext uri="{BB962C8B-B14F-4D97-AF65-F5344CB8AC3E}">
        <p14:creationId xmlns:p14="http://schemas.microsoft.com/office/powerpoint/2010/main" val="673400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642" y="590550"/>
            <a:ext cx="848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cs typeface="Helvetica"/>
            </a:endParaRPr>
          </a:p>
          <a:p>
            <a:endParaRPr lang="en-US" dirty="0">
              <a:cs typeface="Helvetic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4B52A0-F66B-3DFF-FF84-FA90ACC99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237" y="0"/>
            <a:ext cx="67995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292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2" y="4668409"/>
            <a:ext cx="65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642" y="590550"/>
            <a:ext cx="848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cs typeface="Helvetica"/>
            </a:endParaRPr>
          </a:p>
          <a:p>
            <a:endParaRPr lang="en-US" dirty="0">
              <a:cs typeface="Helvetic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E55008-91B9-D94F-AE59-AC7B0A02C98C}"/>
              </a:ext>
            </a:extLst>
          </p:cNvPr>
          <p:cNvSpPr txBox="1"/>
          <p:nvPr/>
        </p:nvSpPr>
        <p:spPr>
          <a:xfrm>
            <a:off x="0" y="1300192"/>
            <a:ext cx="2819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the Target Language Use Domain for our learners?</a:t>
            </a:r>
          </a:p>
          <a:p>
            <a:endParaRPr lang="en-US" dirty="0"/>
          </a:p>
          <a:p>
            <a:r>
              <a:rPr lang="en-US" dirty="0"/>
              <a:t>What are other examples of Target Language Use Domains?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766B93-7FA6-7005-80E5-E901E4D26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3280" y="0"/>
            <a:ext cx="1172158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593B58-D33D-6978-16EC-9F2F0AB06421}"/>
              </a:ext>
            </a:extLst>
          </p:cNvPr>
          <p:cNvSpPr txBox="1"/>
          <p:nvPr/>
        </p:nvSpPr>
        <p:spPr>
          <a:xfrm>
            <a:off x="4410467" y="463153"/>
            <a:ext cx="4495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Why “real world” language skills?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our outward face, our own goals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our promise to our students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this is what our students are doing with language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lets us tie language learning to real-world language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lets us talk about language skills in real world terms, not just an “A”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makes it clear that learning a language and its culture is something our students can take out into the world with them</a:t>
            </a:r>
          </a:p>
        </p:txBody>
      </p:sp>
    </p:spTree>
    <p:extLst>
      <p:ext uri="{BB962C8B-B14F-4D97-AF65-F5344CB8AC3E}">
        <p14:creationId xmlns:p14="http://schemas.microsoft.com/office/powerpoint/2010/main" val="1716542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2" y="4668409"/>
            <a:ext cx="65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04181" y="342512"/>
            <a:ext cx="6096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Helvetica"/>
              </a:rPr>
              <a:t>We can use the Proficiency Guidelines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• descriptions of outcomes at different levels of proficiency</a:t>
            </a:r>
          </a:p>
          <a:p>
            <a:r>
              <a:rPr lang="en-US" dirty="0">
                <a:cs typeface="Helvetica"/>
              </a:rPr>
              <a:t>• been around for almost 40 years</a:t>
            </a:r>
          </a:p>
          <a:p>
            <a:r>
              <a:rPr lang="en-US" dirty="0">
                <a:cs typeface="Helvetica"/>
              </a:rPr>
              <a:t>• have been validated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• if we had to create our own, we would have to observe learners, collect their behaviors, compare with other groups, see if they are stable…would take YEARS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• if your learners will be functioning in a different domain, you may need a domain analysis to identify the KSAs and define the construct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5E5529-CD37-630C-9531-C38A544FB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1" y="347664"/>
            <a:ext cx="23876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6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2" y="4668409"/>
            <a:ext cx="65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EC2654-336D-9BBC-9A28-2772B94FB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6" y="162094"/>
            <a:ext cx="3302000" cy="4419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D00533-A5E0-DF49-0009-BF1C259E3131}"/>
              </a:ext>
            </a:extLst>
          </p:cNvPr>
          <p:cNvSpPr txBox="1"/>
          <p:nvPr/>
        </p:nvSpPr>
        <p:spPr>
          <a:xfrm>
            <a:off x="3733800" y="590550"/>
            <a:ext cx="533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Helvetica"/>
              </a:rPr>
              <a:t>Operationalization refers to the act of turning the construct into assessment tasks.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When I operationalize the construct, I am telling my learners: this is what Speaking in the language is. Or, this is what it means to read in the language.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Ideally, operationalized constructs are authentic and valid.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The way you operationalize the construct has an impact on how your learners define the skill, and how they will prepare for your test.</a:t>
            </a:r>
          </a:p>
        </p:txBody>
      </p:sp>
    </p:spTree>
    <p:extLst>
      <p:ext uri="{BB962C8B-B14F-4D97-AF65-F5344CB8AC3E}">
        <p14:creationId xmlns:p14="http://schemas.microsoft.com/office/powerpoint/2010/main" val="3476875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2" y="4668409"/>
            <a:ext cx="65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22650" y="712749"/>
            <a:ext cx="55057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Helvetica"/>
              </a:rPr>
              <a:t>• create with language</a:t>
            </a:r>
          </a:p>
          <a:p>
            <a:r>
              <a:rPr lang="en-US" dirty="0">
                <a:cs typeface="Helvetica"/>
              </a:rPr>
              <a:t>• carry on a conversation</a:t>
            </a:r>
          </a:p>
          <a:p>
            <a:r>
              <a:rPr lang="en-US" dirty="0">
                <a:cs typeface="Helvetica"/>
              </a:rPr>
              <a:t>• ask questions</a:t>
            </a:r>
          </a:p>
          <a:p>
            <a:r>
              <a:rPr lang="en-US" dirty="0">
                <a:cs typeface="Helvetica"/>
              </a:rPr>
              <a:t>• answer questions</a:t>
            </a:r>
          </a:p>
          <a:p>
            <a:r>
              <a:rPr lang="en-US" dirty="0">
                <a:cs typeface="Helvetica"/>
              </a:rPr>
              <a:t>• get through a transaction</a:t>
            </a:r>
          </a:p>
          <a:p>
            <a:r>
              <a:rPr lang="en-US" dirty="0">
                <a:cs typeface="Helvetica"/>
              </a:rPr>
              <a:t>• produce strings of discrete sentences</a:t>
            </a:r>
          </a:p>
          <a:p>
            <a:r>
              <a:rPr lang="en-US" dirty="0">
                <a:cs typeface="Helvetica"/>
              </a:rPr>
              <a:t>• about personal, everyday topics</a:t>
            </a:r>
          </a:p>
          <a:p>
            <a:r>
              <a:rPr lang="en-US" dirty="0">
                <a:cs typeface="Helvetica"/>
              </a:rPr>
              <a:t>• accurate enough for sympathetic listener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DA1A04-8E0B-C936-8D3F-1CCE67BB4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6" y="269640"/>
            <a:ext cx="3179324" cy="42166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61E217-3F55-D7ED-0DF3-C50B11E7FD1F}"/>
              </a:ext>
            </a:extLst>
          </p:cNvPr>
          <p:cNvSpPr txBox="1"/>
          <p:nvPr/>
        </p:nvSpPr>
        <p:spPr>
          <a:xfrm>
            <a:off x="3422650" y="343417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Helvetica"/>
              </a:rPr>
              <a:t>For example – Intermediate Low Speaking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3B682D-983D-DD6B-B393-055DC73076F8}"/>
              </a:ext>
            </a:extLst>
          </p:cNvPr>
          <p:cNvSpPr txBox="1"/>
          <p:nvPr/>
        </p:nvSpPr>
        <p:spPr>
          <a:xfrm>
            <a:off x="3411192" y="3132286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Helvetica"/>
              </a:rPr>
              <a:t>How can I get the EVIDENCE I need to be able to prove my learners are at this level?  How will I OPERATIONALIZE the construct “intermediate low speaking”?</a:t>
            </a:r>
          </a:p>
        </p:txBody>
      </p:sp>
    </p:spTree>
    <p:extLst>
      <p:ext uri="{BB962C8B-B14F-4D97-AF65-F5344CB8AC3E}">
        <p14:creationId xmlns:p14="http://schemas.microsoft.com/office/powerpoint/2010/main" val="80339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2" y="4668409"/>
            <a:ext cx="65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249" y="590550"/>
            <a:ext cx="3962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Helvetica"/>
              </a:rPr>
              <a:t>IL Speaking Operationalization 1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• give students a list of 8-9 Intermediate-level questions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• give students list of 2-3 intermediate-level role plays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• students choose 2 questions and one of the role plays, produce a recording and upload it to the LMS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540920-873C-CF05-7571-39646D422A3E}"/>
              </a:ext>
            </a:extLst>
          </p:cNvPr>
          <p:cNvSpPr txBox="1"/>
          <p:nvPr/>
        </p:nvSpPr>
        <p:spPr>
          <a:xfrm>
            <a:off x="4038600" y="590549"/>
            <a:ext cx="3962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Helvetica"/>
              </a:rPr>
              <a:t>IL Speaking Operationalization 2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• give students a list of 8-9 Intermediate-level questions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• give students list of 2-3 intermediate-level role plays</a:t>
            </a:r>
          </a:p>
          <a:p>
            <a:endParaRPr lang="en-US" dirty="0">
              <a:cs typeface="Helvetica"/>
            </a:endParaRPr>
          </a:p>
          <a:p>
            <a:r>
              <a:rPr lang="en-US" dirty="0">
                <a:cs typeface="Helvetica"/>
              </a:rPr>
              <a:t>• students come to my office and I choose 2-3 of the questions and one of the role plays and conduct the interview</a:t>
            </a:r>
          </a:p>
        </p:txBody>
      </p:sp>
    </p:spTree>
    <p:extLst>
      <p:ext uri="{BB962C8B-B14F-4D97-AF65-F5344CB8AC3E}">
        <p14:creationId xmlns:p14="http://schemas.microsoft.com/office/powerpoint/2010/main" val="136452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2" y="4668409"/>
            <a:ext cx="65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141" y="990457"/>
            <a:ext cx="4267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Helvetica"/>
              </a:rPr>
              <a:t>• create with language</a:t>
            </a:r>
          </a:p>
          <a:p>
            <a:r>
              <a:rPr lang="en-US" dirty="0">
                <a:cs typeface="Helvetica"/>
              </a:rPr>
              <a:t>• carry on a conversation</a:t>
            </a:r>
          </a:p>
          <a:p>
            <a:r>
              <a:rPr lang="en-US" dirty="0">
                <a:cs typeface="Helvetica"/>
              </a:rPr>
              <a:t>• ask questions</a:t>
            </a:r>
          </a:p>
          <a:p>
            <a:r>
              <a:rPr lang="en-US" dirty="0">
                <a:cs typeface="Helvetica"/>
              </a:rPr>
              <a:t>• answer questions</a:t>
            </a:r>
          </a:p>
          <a:p>
            <a:r>
              <a:rPr lang="en-US" dirty="0">
                <a:cs typeface="Helvetica"/>
              </a:rPr>
              <a:t>• get through a transaction</a:t>
            </a:r>
          </a:p>
          <a:p>
            <a:r>
              <a:rPr lang="en-US" dirty="0">
                <a:cs typeface="Helvetica"/>
              </a:rPr>
              <a:t>• produce strings of discrete sentences</a:t>
            </a:r>
          </a:p>
          <a:p>
            <a:r>
              <a:rPr lang="en-US" dirty="0">
                <a:cs typeface="Helvetica"/>
              </a:rPr>
              <a:t>• about personal, everyday topics</a:t>
            </a:r>
          </a:p>
          <a:p>
            <a:r>
              <a:rPr lang="en-US" dirty="0">
                <a:cs typeface="Helvetica"/>
              </a:rPr>
              <a:t>• accurate enough for sympathetic listener</a:t>
            </a:r>
          </a:p>
          <a:p>
            <a:endParaRPr lang="en-US" dirty="0">
              <a:cs typeface="Helvetic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3E168-52B2-754B-A555-23D770D7C1AB}"/>
              </a:ext>
            </a:extLst>
          </p:cNvPr>
          <p:cNvSpPr txBox="1"/>
          <p:nvPr/>
        </p:nvSpPr>
        <p:spPr>
          <a:xfrm>
            <a:off x="4583718" y="879805"/>
            <a:ext cx="40289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“Threshold” OPI for IL</a:t>
            </a:r>
          </a:p>
          <a:p>
            <a:endParaRPr lang="en-US" dirty="0"/>
          </a:p>
          <a:p>
            <a:r>
              <a:rPr lang="en-US" dirty="0"/>
              <a:t>• F2F with one student</a:t>
            </a:r>
          </a:p>
          <a:p>
            <a:r>
              <a:rPr lang="en-US" dirty="0"/>
              <a:t>• warm-up</a:t>
            </a:r>
          </a:p>
          <a:p>
            <a:r>
              <a:rPr lang="en-US" dirty="0"/>
              <a:t>• 2 questions eliciting </a:t>
            </a:r>
            <a:r>
              <a:rPr lang="en-US" dirty="0" err="1"/>
              <a:t>Int</a:t>
            </a:r>
            <a:r>
              <a:rPr lang="en-US" dirty="0"/>
              <a:t> language</a:t>
            </a:r>
          </a:p>
          <a:p>
            <a:r>
              <a:rPr lang="en-US" dirty="0"/>
              <a:t>• 1 role play</a:t>
            </a:r>
          </a:p>
          <a:p>
            <a:r>
              <a:rPr lang="en-US" dirty="0"/>
              <a:t>• wind down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BC81EE-47F1-CF14-D685-591C1466F056}"/>
              </a:ext>
            </a:extLst>
          </p:cNvPr>
          <p:cNvSpPr txBox="1"/>
          <p:nvPr/>
        </p:nvSpPr>
        <p:spPr>
          <a:xfrm>
            <a:off x="74141" y="496957"/>
            <a:ext cx="3354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Helvetica"/>
              </a:rPr>
              <a:t>Intermediate Low Speaking</a:t>
            </a:r>
          </a:p>
        </p:txBody>
      </p:sp>
    </p:spTree>
    <p:extLst>
      <p:ext uri="{BB962C8B-B14F-4D97-AF65-F5344CB8AC3E}">
        <p14:creationId xmlns:p14="http://schemas.microsoft.com/office/powerpoint/2010/main" val="173774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2" y="4668409"/>
            <a:ext cx="65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3E168-52B2-754B-A555-23D770D7C1AB}"/>
              </a:ext>
            </a:extLst>
          </p:cNvPr>
          <p:cNvSpPr txBox="1"/>
          <p:nvPr/>
        </p:nvSpPr>
        <p:spPr>
          <a:xfrm>
            <a:off x="314459" y="1012820"/>
            <a:ext cx="40289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“Threshold” OPI for IL</a:t>
            </a:r>
          </a:p>
          <a:p>
            <a:endParaRPr lang="en-US" dirty="0"/>
          </a:p>
          <a:p>
            <a:r>
              <a:rPr lang="en-US" dirty="0"/>
              <a:t>• F2F with one student</a:t>
            </a:r>
          </a:p>
          <a:p>
            <a:r>
              <a:rPr lang="en-US" dirty="0"/>
              <a:t>• warm-up</a:t>
            </a:r>
          </a:p>
          <a:p>
            <a:r>
              <a:rPr lang="en-US" dirty="0"/>
              <a:t>• 2 questions eliciting </a:t>
            </a:r>
            <a:r>
              <a:rPr lang="en-US" dirty="0" err="1"/>
              <a:t>Int</a:t>
            </a:r>
            <a:r>
              <a:rPr lang="en-US" dirty="0"/>
              <a:t> language</a:t>
            </a:r>
          </a:p>
          <a:p>
            <a:r>
              <a:rPr lang="en-US" dirty="0"/>
              <a:t>• 1 role play</a:t>
            </a:r>
          </a:p>
          <a:p>
            <a:r>
              <a:rPr lang="en-US" dirty="0"/>
              <a:t>• wind down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6B0617-0BCF-C36E-4C5A-37D0307488EC}"/>
              </a:ext>
            </a:extLst>
          </p:cNvPr>
          <p:cNvSpPr txBox="1"/>
          <p:nvPr/>
        </p:nvSpPr>
        <p:spPr>
          <a:xfrm>
            <a:off x="4800602" y="389368"/>
            <a:ext cx="3667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different performances might I get when I administer this interview?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16C3E1-B915-2834-8252-523D5F49073F}"/>
              </a:ext>
            </a:extLst>
          </p:cNvPr>
          <p:cNvSpPr txBox="1"/>
          <p:nvPr/>
        </p:nvSpPr>
        <p:spPr>
          <a:xfrm>
            <a:off x="4800602" y="1142988"/>
            <a:ext cx="4190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speaker can perform at the intermediate level most of the time, but not consistently.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905B27-516B-9D35-091B-2C4D3C410A74}"/>
              </a:ext>
            </a:extLst>
          </p:cNvPr>
          <p:cNvSpPr txBox="1"/>
          <p:nvPr/>
        </p:nvSpPr>
        <p:spPr>
          <a:xfrm>
            <a:off x="6781800" y="1683799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628357-C1DB-8729-E582-FD36CF49A508}"/>
              </a:ext>
            </a:extLst>
          </p:cNvPr>
          <p:cNvSpPr txBox="1"/>
          <p:nvPr/>
        </p:nvSpPr>
        <p:spPr>
          <a:xfrm>
            <a:off x="4343400" y="2183484"/>
            <a:ext cx="4028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speaker can consistently perform at the intermediate level, and their language has quality and quantity.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BD656D-B753-D287-2DED-62F8AF4B5B4E}"/>
              </a:ext>
            </a:extLst>
          </p:cNvPr>
          <p:cNvSpPr txBox="1"/>
          <p:nvPr/>
        </p:nvSpPr>
        <p:spPr>
          <a:xfrm>
            <a:off x="8001001" y="2505163"/>
            <a:ext cx="46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BF3AA2-0F04-CABB-86CE-446E553FA206}"/>
              </a:ext>
            </a:extLst>
          </p:cNvPr>
          <p:cNvSpPr txBox="1"/>
          <p:nvPr/>
        </p:nvSpPr>
        <p:spPr>
          <a:xfrm>
            <a:off x="5029201" y="3395879"/>
            <a:ext cx="3733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speaker performs at the intermediate level, at a baseline level, but consistently.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913599-67B7-4A09-DDA2-5881C6968F24}"/>
              </a:ext>
            </a:extLst>
          </p:cNvPr>
          <p:cNvSpPr txBox="1"/>
          <p:nvPr/>
        </p:nvSpPr>
        <p:spPr>
          <a:xfrm>
            <a:off x="7335078" y="3918109"/>
            <a:ext cx="54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IL</a:t>
            </a:r>
          </a:p>
        </p:txBody>
      </p:sp>
    </p:spTree>
    <p:extLst>
      <p:ext uri="{BB962C8B-B14F-4D97-AF65-F5344CB8AC3E}">
        <p14:creationId xmlns:p14="http://schemas.microsoft.com/office/powerpoint/2010/main" val="363520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3" grpId="0"/>
      <p:bldP spid="14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A9741D-1550-3BE4-6EDB-537D301823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0"/>
            <a:ext cx="6172200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46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642" y="590550"/>
            <a:ext cx="848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cs typeface="Helvetica"/>
            </a:endParaRPr>
          </a:p>
          <a:p>
            <a:endParaRPr lang="en-US" dirty="0">
              <a:cs typeface="Helvetic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4B52A0-F66B-3DFF-FF84-FA90ACC99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237" y="0"/>
            <a:ext cx="67995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34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4181" y="4640070"/>
            <a:ext cx="6539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646C431-AA51-E54C-946F-0EA9A4C2464E}"/>
              </a:ext>
            </a:extLst>
          </p:cNvPr>
          <p:cNvGraphicFramePr>
            <a:graphicFrameLocks noGrp="1"/>
          </p:cNvGraphicFramePr>
          <p:nvPr/>
        </p:nvGraphicFramePr>
        <p:xfrm>
          <a:off x="230429" y="171450"/>
          <a:ext cx="86487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5771">
                  <a:extLst>
                    <a:ext uri="{9D8B030D-6E8A-4147-A177-3AD203B41FA5}">
                      <a16:colId xmlns:a16="http://schemas.microsoft.com/office/drawing/2014/main" val="3596291368"/>
                    </a:ext>
                  </a:extLst>
                </a:gridCol>
                <a:gridCol w="4992929">
                  <a:extLst>
                    <a:ext uri="{9D8B030D-6E8A-4147-A177-3AD203B41FA5}">
                      <a16:colId xmlns:a16="http://schemas.microsoft.com/office/drawing/2014/main" val="674293989"/>
                    </a:ext>
                  </a:extLst>
                </a:gridCol>
              </a:tblGrid>
              <a:tr h="3265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Intermediate Comprehension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Advanced Comprehension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25308"/>
                  </a:ext>
                </a:extLst>
              </a:tr>
              <a:tr h="40462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600" dirty="0">
                        <a:cs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67252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1678E28-4702-62F4-CD93-86021F0B0B8D}"/>
              </a:ext>
            </a:extLst>
          </p:cNvPr>
          <p:cNvSpPr txBox="1"/>
          <p:nvPr/>
        </p:nvSpPr>
        <p:spPr>
          <a:xfrm>
            <a:off x="230429" y="463235"/>
            <a:ext cx="3733799" cy="411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comprehends speech or written language that conveys basic information simply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comprehends loosely connected sentences, questions, phrases or idea units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at ease with a broad range of topics pertaining to daily life, personal and social transactions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Helvetica"/>
              </a:rPr>
              <a:t>• understands adequately, both the overall message as well as some details, despite gaps and misunderstandings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F9AB70-9C6C-BFBF-595A-00FDB94B115C}"/>
              </a:ext>
            </a:extLst>
          </p:cNvPr>
          <p:cNvSpPr txBox="1"/>
          <p:nvPr/>
        </p:nvSpPr>
        <p:spPr>
          <a:xfrm>
            <a:off x="3964228" y="375619"/>
            <a:ext cx="4812152" cy="411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• comprehends descriptions and narrations that convey information with some complexity, including timeframes and main ideas and supporting details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comprehends discourse that uses multiple cohesive devices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topics include personal and public interest, including some in professional or academic settings 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• understands and differentiates the overall message and details, accommodating occasional gaps and misunderstandings using contextual clues and other  knowledge</a:t>
            </a:r>
          </a:p>
        </p:txBody>
      </p:sp>
    </p:spTree>
    <p:extLst>
      <p:ext uri="{BB962C8B-B14F-4D97-AF65-F5344CB8AC3E}">
        <p14:creationId xmlns:p14="http://schemas.microsoft.com/office/powerpoint/2010/main" val="361935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5CA16A-D7E5-3A0A-DC32-3243DAA6DF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394" y="0"/>
            <a:ext cx="330121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62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14AC6A-1E7A-5040-FE28-FFCCC134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C1CBA-4892-A140-A01E-A83B9C8F6E3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66E426-0EA4-4B4A-4871-BC2494875E90}"/>
              </a:ext>
            </a:extLst>
          </p:cNvPr>
          <p:cNvSpPr txBox="1"/>
          <p:nvPr/>
        </p:nvSpPr>
        <p:spPr>
          <a:xfrm>
            <a:off x="366578" y="533256"/>
            <a:ext cx="7834668" cy="427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cs typeface="Helvetica"/>
              </a:rPr>
              <a:t>Usefulness of end-of-sequence proficiency assessments and the evidence they provide</a:t>
            </a:r>
          </a:p>
          <a:p>
            <a:endParaRPr lang="en-US" sz="1350" dirty="0">
              <a:cs typeface="Helvetica"/>
            </a:endParaRPr>
          </a:p>
          <a:p>
            <a:endParaRPr lang="en-US" sz="1350" dirty="0">
              <a:cs typeface="Helvetica"/>
            </a:endParaRPr>
          </a:p>
          <a:p>
            <a:pPr marL="214313" indent="-214313">
              <a:buFont typeface="Wingdings" pitchFamily="2" charset="2"/>
              <a:buChar char="Ø"/>
            </a:pPr>
            <a:r>
              <a:rPr lang="en-US" sz="1050" dirty="0">
                <a:cs typeface="Helvetica"/>
              </a:rPr>
              <a:t>help me make decisions about curriculum based on sound reverse design principles</a:t>
            </a:r>
          </a:p>
          <a:p>
            <a:pPr marL="214313" indent="-214313">
              <a:buFont typeface="Wingdings" pitchFamily="2" charset="2"/>
              <a:buChar char="Ø"/>
            </a:pPr>
            <a:endParaRPr lang="en-US" sz="1050" dirty="0">
              <a:cs typeface="Helvetica"/>
            </a:endParaRPr>
          </a:p>
          <a:p>
            <a:pPr marL="214313" indent="-214313">
              <a:buFont typeface="Wingdings" pitchFamily="2" charset="2"/>
              <a:buChar char="Ø"/>
            </a:pPr>
            <a:r>
              <a:rPr lang="en-US" sz="1050" dirty="0">
                <a:cs typeface="Helvetica"/>
              </a:rPr>
              <a:t>help me evaluate the effectiveness and articulation of my curriculum based on evidence</a:t>
            </a:r>
          </a:p>
          <a:p>
            <a:endParaRPr lang="en-US" sz="1050" dirty="0">
              <a:cs typeface="Helvetica"/>
            </a:endParaRPr>
          </a:p>
          <a:p>
            <a:pPr marL="214313" indent="-214313">
              <a:buFont typeface="Wingdings" pitchFamily="2" charset="2"/>
              <a:buChar char="Ø"/>
            </a:pPr>
            <a:r>
              <a:rPr lang="en-US" sz="1050" dirty="0">
                <a:cs typeface="Helvetica"/>
              </a:rPr>
              <a:t>allow me to determine whether my learners have reached my identified outcomes</a:t>
            </a:r>
          </a:p>
          <a:p>
            <a:pPr marL="214313" indent="-214313">
              <a:buFont typeface="Wingdings" pitchFamily="2" charset="2"/>
              <a:buChar char="Ø"/>
            </a:pPr>
            <a:endParaRPr lang="en-US" sz="1050" dirty="0">
              <a:cs typeface="Helvetica"/>
            </a:endParaRPr>
          </a:p>
          <a:p>
            <a:pPr marL="214313" indent="-214313">
              <a:buFont typeface="Wingdings" pitchFamily="2" charset="2"/>
              <a:buChar char="Ø"/>
            </a:pPr>
            <a:r>
              <a:rPr lang="en-US" sz="1050" dirty="0">
                <a:cs typeface="Helvetica"/>
              </a:rPr>
              <a:t>maintain consistency in multi-section courses while allowing for individual instructor differences</a:t>
            </a:r>
          </a:p>
          <a:p>
            <a:pPr marL="214313" indent="-214313">
              <a:buFont typeface="Wingdings" pitchFamily="2" charset="2"/>
              <a:buChar char="Ø"/>
            </a:pPr>
            <a:endParaRPr lang="en-US" sz="1050" dirty="0">
              <a:cs typeface="Helvetica"/>
            </a:endParaRPr>
          </a:p>
          <a:p>
            <a:pPr marL="214313" indent="-214313">
              <a:buFont typeface="Wingdings" pitchFamily="2" charset="2"/>
              <a:buChar char="Ø"/>
            </a:pPr>
            <a:r>
              <a:rPr lang="en-US" sz="1050" dirty="0">
                <a:cs typeface="Helvetica"/>
              </a:rPr>
              <a:t>allow me to gauge whether outcomes from sequence to sequence are attainable</a:t>
            </a:r>
          </a:p>
          <a:p>
            <a:pPr marL="214313" indent="-214313">
              <a:buFont typeface="Wingdings" pitchFamily="2" charset="2"/>
              <a:buChar char="Ø"/>
            </a:pPr>
            <a:endParaRPr lang="en-US" sz="1050" dirty="0">
              <a:cs typeface="Helvetica"/>
            </a:endParaRPr>
          </a:p>
          <a:p>
            <a:pPr marL="214313" indent="-214313">
              <a:buFont typeface="Wingdings" pitchFamily="2" charset="2"/>
              <a:buChar char="Ø"/>
            </a:pPr>
            <a:r>
              <a:rPr lang="en-US" sz="1050" dirty="0">
                <a:cs typeface="Helvetica"/>
              </a:rPr>
              <a:t>if I adjust or change my curriculum, I can see if there is an impact on learner performance</a:t>
            </a:r>
          </a:p>
          <a:p>
            <a:pPr marL="214313" indent="-214313">
              <a:buFont typeface="Wingdings" pitchFamily="2" charset="2"/>
              <a:buChar char="Ø"/>
            </a:pPr>
            <a:endParaRPr lang="en-US" sz="1050" dirty="0">
              <a:cs typeface="Helvetica"/>
            </a:endParaRPr>
          </a:p>
          <a:p>
            <a:pPr marL="214313" indent="-214313">
              <a:buFont typeface="Wingdings" pitchFamily="2" charset="2"/>
              <a:buChar char="Ø"/>
            </a:pPr>
            <a:r>
              <a:rPr lang="en-US" sz="1050" dirty="0">
                <a:cs typeface="Helvetica"/>
              </a:rPr>
              <a:t>inform the design of activities I do with students</a:t>
            </a:r>
          </a:p>
          <a:p>
            <a:pPr marL="214313" indent="-214313">
              <a:buFont typeface="Wingdings" pitchFamily="2" charset="2"/>
              <a:buChar char="Ø"/>
            </a:pPr>
            <a:endParaRPr lang="en-US" sz="1050" dirty="0">
              <a:cs typeface="Helvetica"/>
            </a:endParaRPr>
          </a:p>
          <a:p>
            <a:pPr marL="214313" indent="-214313">
              <a:buFont typeface="Wingdings" pitchFamily="2" charset="2"/>
              <a:buChar char="Ø"/>
            </a:pPr>
            <a:r>
              <a:rPr lang="en-US" sz="1050" dirty="0">
                <a:cs typeface="Helvetica"/>
              </a:rPr>
              <a:t>inform the types of formative assessments I need</a:t>
            </a:r>
          </a:p>
          <a:p>
            <a:pPr marL="214313" indent="-214313">
              <a:buFont typeface="Wingdings" pitchFamily="2" charset="2"/>
              <a:buChar char="Ø"/>
            </a:pPr>
            <a:endParaRPr lang="en-US" sz="1050" dirty="0">
              <a:cs typeface="Helvetica"/>
            </a:endParaRPr>
          </a:p>
          <a:p>
            <a:pPr marL="214313" indent="-214313">
              <a:buFont typeface="Wingdings" pitchFamily="2" charset="2"/>
              <a:buChar char="Ø"/>
            </a:pPr>
            <a:r>
              <a:rPr lang="en-US" sz="1050" dirty="0">
                <a:cs typeface="Helvetica"/>
              </a:rPr>
              <a:t>inform choices of materials and curriculum design for the next sequence, because I have an accurate picture of the skills students are bringing with them</a:t>
            </a:r>
          </a:p>
          <a:p>
            <a:endParaRPr lang="en-US" sz="1050" dirty="0">
              <a:cs typeface="Helvetica"/>
            </a:endParaRPr>
          </a:p>
          <a:p>
            <a:pPr marL="214313" indent="-214313">
              <a:buFont typeface="Wingdings" pitchFamily="2" charset="2"/>
              <a:buChar char="Ø"/>
            </a:pPr>
            <a:r>
              <a:rPr lang="en-US" sz="1050" dirty="0">
                <a:cs typeface="Helvetica"/>
              </a:rPr>
              <a:t>I can tell my learners more than just their grade – I can tell them what they can do with language in the real world</a:t>
            </a:r>
          </a:p>
          <a:p>
            <a:pPr marL="214313" indent="-214313">
              <a:buFont typeface="Wingdings" pitchFamily="2" charset="2"/>
              <a:buChar char="Ø"/>
            </a:pPr>
            <a:endParaRPr lang="en-US" sz="1050" dirty="0">
              <a:cs typeface="Helvetica"/>
            </a:endParaRPr>
          </a:p>
          <a:p>
            <a:pPr marL="214313" indent="-214313">
              <a:buFont typeface="Wingdings" pitchFamily="2" charset="2"/>
              <a:buChar char="Ø"/>
            </a:pPr>
            <a:r>
              <a:rPr lang="en-US" sz="1050" dirty="0">
                <a:cs typeface="Helvetica"/>
              </a:rPr>
              <a:t>I can talk to others who teach my language – or who teach other languages – about outcomes, assessment, and curricula</a:t>
            </a:r>
          </a:p>
        </p:txBody>
      </p:sp>
    </p:spTree>
    <p:extLst>
      <p:ext uri="{BB962C8B-B14F-4D97-AF65-F5344CB8AC3E}">
        <p14:creationId xmlns:p14="http://schemas.microsoft.com/office/powerpoint/2010/main" val="786936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4486276"/>
            <a:ext cx="9144000" cy="6572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Rectangle 4"/>
          <p:cNvSpPr/>
          <p:nvPr/>
        </p:nvSpPr>
        <p:spPr>
          <a:xfrm>
            <a:off x="0" y="171451"/>
            <a:ext cx="9144000" cy="44005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9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71450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640070"/>
            <a:ext cx="2527981" cy="4434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" y="1012820"/>
            <a:ext cx="853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00" dirty="0">
              <a:cs typeface="Helvetic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4D546F-2EBC-76B8-C9C7-8DF0A548534C}"/>
              </a:ext>
            </a:extLst>
          </p:cNvPr>
          <p:cNvSpPr txBox="1"/>
          <p:nvPr/>
        </p:nvSpPr>
        <p:spPr>
          <a:xfrm>
            <a:off x="2604182" y="4668409"/>
            <a:ext cx="65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Proficiency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27025F-A1DD-D0D7-33F6-B14BD1BBF3F2}"/>
              </a:ext>
            </a:extLst>
          </p:cNvPr>
          <p:cNvSpPr txBox="1"/>
          <p:nvPr/>
        </p:nvSpPr>
        <p:spPr>
          <a:xfrm>
            <a:off x="2209800" y="894398"/>
            <a:ext cx="40289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Thank you!!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Questions?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 err="1"/>
              <a:t>ccbauman@uchicago.edu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811CCD-3557-9A11-B1FD-512B5523F3DA}"/>
              </a:ext>
            </a:extLst>
          </p:cNvPr>
          <p:cNvSpPr txBox="1"/>
          <p:nvPr/>
        </p:nvSpPr>
        <p:spPr>
          <a:xfrm>
            <a:off x="2128770" y="373011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Good Night!!  </a:t>
            </a:r>
          </a:p>
        </p:txBody>
      </p:sp>
    </p:spTree>
    <p:extLst>
      <p:ext uri="{BB962C8B-B14F-4D97-AF65-F5344CB8AC3E}">
        <p14:creationId xmlns:p14="http://schemas.microsoft.com/office/powerpoint/2010/main" val="88412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7746</TotalTime>
  <Words>1651</Words>
  <Application>Microsoft Macintosh PowerPoint</Application>
  <PresentationFormat>On-screen Show (16:9)</PresentationFormat>
  <Paragraphs>298</Paragraphs>
  <Slides>30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Key proficiency assessment concepts</vt:lpstr>
      <vt:lpstr>PowerPoint Presentation</vt:lpstr>
      <vt:lpstr>PowerPoint Presentation</vt:lpstr>
      <vt:lpstr>Key proficiency assessment concepts</vt:lpstr>
      <vt:lpstr>What does an ACTFL OPI look like? The structure of an Oral Proficiency Interview</vt:lpstr>
      <vt:lpstr>Key proficiency assessment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Chicago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Slide 1</dc:title>
  <dc:creator>Grant Schexnider</dc:creator>
  <cp:lastModifiedBy>Catherine C. Baumann</cp:lastModifiedBy>
  <cp:revision>350</cp:revision>
  <cp:lastPrinted>2019-04-25T19:57:35Z</cp:lastPrinted>
  <dcterms:created xsi:type="dcterms:W3CDTF">2009-12-09T17:45:36Z</dcterms:created>
  <dcterms:modified xsi:type="dcterms:W3CDTF">2024-01-16T18:02:03Z</dcterms:modified>
</cp:coreProperties>
</file>